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61" r:id="rId2"/>
    <p:sldId id="257" r:id="rId3"/>
    <p:sldId id="263" r:id="rId4"/>
    <p:sldId id="280" r:id="rId5"/>
    <p:sldId id="281" r:id="rId6"/>
    <p:sldId id="273" r:id="rId7"/>
    <p:sldId id="289" r:id="rId8"/>
    <p:sldId id="298" r:id="rId9"/>
    <p:sldId id="278" r:id="rId10"/>
    <p:sldId id="276" r:id="rId11"/>
    <p:sldId id="292" r:id="rId12"/>
    <p:sldId id="272" r:id="rId13"/>
    <p:sldId id="274" r:id="rId14"/>
    <p:sldId id="293" r:id="rId15"/>
    <p:sldId id="277" r:id="rId16"/>
    <p:sldId id="284" r:id="rId17"/>
    <p:sldId id="296" r:id="rId18"/>
    <p:sldId id="295" r:id="rId19"/>
    <p:sldId id="297" r:id="rId20"/>
    <p:sldId id="294" r:id="rId21"/>
    <p:sldId id="290" r:id="rId22"/>
    <p:sldId id="300" r:id="rId23"/>
    <p:sldId id="301" r:id="rId24"/>
    <p:sldId id="302" r:id="rId25"/>
    <p:sldId id="303" r:id="rId26"/>
    <p:sldId id="304" r:id="rId27"/>
    <p:sldId id="291" r:id="rId28"/>
    <p:sldId id="305" r:id="rId29"/>
  </p:sldIdLst>
  <p:sldSz cx="12192000" cy="6858000"/>
  <p:notesSz cx="6858000" cy="9144000"/>
  <p:embeddedFontLst>
    <p:embeddedFont>
      <p:font typeface="Cambria Math" panose="02040503050406030204" pitchFamily="18" charset="0"/>
      <p:regular r:id="rId30"/>
    </p:embeddedFont>
    <p:embeddedFont>
      <p:font typeface="Pretendard" panose="02000503000000020004" pitchFamily="50" charset="-127"/>
      <p:regular r:id="rId31"/>
      <p:bold r:id="rId32"/>
    </p:embeddedFont>
    <p:embeddedFont>
      <p:font typeface="Pretendard ExtraBold" panose="02000903000000020004" pitchFamily="50" charset="-127"/>
      <p:bold r:id="rId33"/>
    </p:embeddedFont>
    <p:embeddedFont>
      <p:font typeface="맑은 고딕" panose="020B0503020000020004" pitchFamily="50" charset="-127"/>
      <p:regular r:id="rId34"/>
      <p:bold r:id="rId3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3C3C3"/>
    <a:srgbClr val="FFFFFF"/>
    <a:srgbClr val="FF9900"/>
    <a:srgbClr val="1C658E"/>
    <a:srgbClr val="1A335C"/>
    <a:srgbClr val="FF6969"/>
    <a:srgbClr val="D4D8DD"/>
    <a:srgbClr val="6393CF"/>
    <a:srgbClr val="8B9BB0"/>
    <a:srgbClr val="64BBCE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3175" autoAdjust="0"/>
  </p:normalViewPr>
  <p:slideViewPr>
    <p:cSldViewPr snapToGrid="0" showGuides="1">
      <p:cViewPr varScale="1">
        <p:scale>
          <a:sx n="98" d="100"/>
          <a:sy n="98" d="100"/>
        </p:scale>
        <p:origin x="110" y="1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14602A5-1A7E-6DD4-BCB7-2B78794F90D2}"/>
              </a:ext>
            </a:extLst>
          </p:cNvPr>
          <p:cNvSpPr txBox="1"/>
          <p:nvPr userDrawn="1"/>
        </p:nvSpPr>
        <p:spPr>
          <a:xfrm>
            <a:off x="9987228" y="6602223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1FE9D61-53F2-F84C-4E76-C8EDBEF68F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0FEBE-8A97-4855-8104-A03E1EFF1A94}" type="datetimeFigureOut">
              <a:rPr lang="ko-KR" altLang="en-US" smtClean="0"/>
              <a:t>2022-12-26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3CAFA26-B456-B923-4DA6-CF2382D8FA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E88207F-7B9F-AE7A-65AC-1BD181C69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15FA9-61DE-4DD2-9BA2-4DC9AF791E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66442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14602A5-1A7E-6DD4-BCB7-2B78794F90D2}"/>
              </a:ext>
            </a:extLst>
          </p:cNvPr>
          <p:cNvSpPr txBox="1"/>
          <p:nvPr userDrawn="1"/>
        </p:nvSpPr>
        <p:spPr>
          <a:xfrm>
            <a:off x="9987228" y="6602223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1FE9D61-53F2-F84C-4E76-C8EDBEF68F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0FEBE-8A97-4855-8104-A03E1EFF1A94}" type="datetimeFigureOut">
              <a:rPr lang="ko-KR" altLang="en-US" smtClean="0"/>
              <a:t>2022-12-26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3CAFA26-B456-B923-4DA6-CF2382D8FA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E88207F-7B9F-AE7A-65AC-1BD181C69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15FA9-61DE-4DD2-9BA2-4DC9AF791E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21013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D608CD1-91EE-E281-CE92-D7C5A5BE3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EFA8CB7-992D-CEC9-8D71-AB31FA7C75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7258386-4013-1EE8-771B-058C77374C5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30FEBE-8A97-4855-8104-A03E1EFF1A94}" type="datetimeFigureOut">
              <a:rPr lang="ko-KR" altLang="en-US" smtClean="0"/>
              <a:t>2022-12-26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917E9D0-EEB1-C603-7E65-0F11F6B8E3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98B4662-5E86-3989-A8CE-41AE1996C8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415FA9-61DE-4DD2-9BA2-4DC9AF791E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98902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60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10" Type="http://schemas.openxmlformats.org/officeDocument/2006/relationships/image" Target="../media/image48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jpeg"/><Relationship Id="rId7" Type="http://schemas.openxmlformats.org/officeDocument/2006/relationships/image" Target="../media/image13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jpeg"/><Relationship Id="rId4" Type="http://schemas.openxmlformats.org/officeDocument/2006/relationships/image" Target="../media/image10.jpeg"/><Relationship Id="rId9" Type="http://schemas.openxmlformats.org/officeDocument/2006/relationships/image" Target="../media/image1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C7E62F8E-A7F9-433C-AD82-15814135C48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C7AA1E4F-8432-AAB9-2E83-40E77F2BF584}"/>
              </a:ext>
            </a:extLst>
          </p:cNvPr>
          <p:cNvSpPr/>
          <p:nvPr/>
        </p:nvSpPr>
        <p:spPr>
          <a:xfrm>
            <a:off x="0" y="7815"/>
            <a:ext cx="12192000" cy="6858000"/>
          </a:xfrm>
          <a:prstGeom prst="rect">
            <a:avLst/>
          </a:prstGeom>
          <a:solidFill>
            <a:schemeClr val="tx2">
              <a:lumMod val="20000"/>
              <a:lumOff val="8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95784D7D-AD62-046E-1603-AABD206E03B0}"/>
              </a:ext>
            </a:extLst>
          </p:cNvPr>
          <p:cNvGrpSpPr/>
          <p:nvPr/>
        </p:nvGrpSpPr>
        <p:grpSpPr>
          <a:xfrm>
            <a:off x="1028968" y="2398775"/>
            <a:ext cx="10067180" cy="3076111"/>
            <a:chOff x="1028968" y="2331098"/>
            <a:chExt cx="10067180" cy="3076111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1D050920-EB61-67CA-2D54-859D23EAFE6C}"/>
                </a:ext>
              </a:extLst>
            </p:cNvPr>
            <p:cNvGrpSpPr/>
            <p:nvPr/>
          </p:nvGrpSpPr>
          <p:grpSpPr>
            <a:xfrm>
              <a:off x="4979020" y="2331098"/>
              <a:ext cx="2167054" cy="768458"/>
              <a:chOff x="8909823" y="398401"/>
              <a:chExt cx="3282177" cy="738121"/>
            </a:xfrm>
            <a:solidFill>
              <a:schemeClr val="accent6"/>
            </a:solidFill>
          </p:grpSpPr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67B1BCA2-85EC-4A45-20A5-1831EDC25659}"/>
                  </a:ext>
                </a:extLst>
              </p:cNvPr>
              <p:cNvSpPr/>
              <p:nvPr/>
            </p:nvSpPr>
            <p:spPr>
              <a:xfrm>
                <a:off x="10844526" y="398401"/>
                <a:ext cx="1347474" cy="73812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446EAE8D-C96E-B889-FE00-9A54298C4F9A}"/>
                  </a:ext>
                </a:extLst>
              </p:cNvPr>
              <p:cNvSpPr/>
              <p:nvPr/>
            </p:nvSpPr>
            <p:spPr>
              <a:xfrm>
                <a:off x="9963513" y="398401"/>
                <a:ext cx="724895" cy="73812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A5DE3AF4-36AE-FAC2-B1AA-E888188E7D38}"/>
                  </a:ext>
                </a:extLst>
              </p:cNvPr>
              <p:cNvSpPr/>
              <p:nvPr/>
            </p:nvSpPr>
            <p:spPr>
              <a:xfrm>
                <a:off x="9283289" y="398401"/>
                <a:ext cx="524106" cy="73812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2363BC21-4C23-551F-0DD2-3A68A74D454A}"/>
                  </a:ext>
                </a:extLst>
              </p:cNvPr>
              <p:cNvSpPr/>
              <p:nvPr/>
            </p:nvSpPr>
            <p:spPr>
              <a:xfrm>
                <a:off x="8909823" y="398401"/>
                <a:ext cx="217347" cy="73812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2FC8205-673D-EC51-5910-A731A63C739F}"/>
                </a:ext>
              </a:extLst>
            </p:cNvPr>
            <p:cNvSpPr txBox="1"/>
            <p:nvPr/>
          </p:nvSpPr>
          <p:spPr>
            <a:xfrm>
              <a:off x="1028968" y="3283551"/>
              <a:ext cx="10067180" cy="21236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6600" b="1" dirty="0">
                  <a:solidFill>
                    <a:schemeClr val="accent6"/>
                  </a:solidFill>
                  <a:latin typeface="+mj-ea"/>
                  <a:ea typeface="+mj-ea"/>
                </a:rPr>
                <a:t>Text to Image AI</a:t>
              </a:r>
              <a:r>
                <a:rPr lang="ko-KR" altLang="en-US" sz="6600" b="1" dirty="0">
                  <a:solidFill>
                    <a:schemeClr val="accent6"/>
                  </a:solidFill>
                  <a:latin typeface="+mj-ea"/>
                  <a:ea typeface="+mj-ea"/>
                </a:rPr>
                <a:t>의 저작물 </a:t>
              </a:r>
              <a:endParaRPr lang="en-US" altLang="ko-KR" sz="6600" b="1" dirty="0">
                <a:solidFill>
                  <a:schemeClr val="accent6"/>
                </a:solidFill>
                <a:latin typeface="+mj-ea"/>
                <a:ea typeface="+mj-ea"/>
              </a:endParaRPr>
            </a:p>
            <a:p>
              <a:pPr algn="ctr"/>
              <a:r>
                <a:rPr lang="ko-KR" altLang="en-US" sz="6600" b="1" dirty="0">
                  <a:solidFill>
                    <a:schemeClr val="accent6"/>
                  </a:solidFill>
                  <a:latin typeface="+mj-ea"/>
                  <a:ea typeface="+mj-ea"/>
                </a:rPr>
                <a:t>무단 학습 방지 모델 설계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085364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8AD3D9A-FE71-AAA2-5C18-AAFC9BCE6351}"/>
              </a:ext>
            </a:extLst>
          </p:cNvPr>
          <p:cNvSpPr txBox="1"/>
          <p:nvPr/>
        </p:nvSpPr>
        <p:spPr>
          <a:xfrm>
            <a:off x="144966" y="144966"/>
            <a:ext cx="6687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3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E9E676-0120-0E02-E5A7-70281FCD3068}"/>
              </a:ext>
            </a:extLst>
          </p:cNvPr>
          <p:cNvSpPr txBox="1"/>
          <p:nvPr/>
        </p:nvSpPr>
        <p:spPr>
          <a:xfrm>
            <a:off x="854928" y="109284"/>
            <a:ext cx="27719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기본 연구 기법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9EE3E9F-5ABC-15AD-CF67-DEBA1F675F7F}"/>
              </a:ext>
            </a:extLst>
          </p:cNvPr>
          <p:cNvSpPr/>
          <p:nvPr/>
        </p:nvSpPr>
        <p:spPr>
          <a:xfrm>
            <a:off x="495299" y="1104900"/>
            <a:ext cx="5465375" cy="25527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CB17B80-1B65-84F0-0238-050C5DA32C4F}"/>
              </a:ext>
            </a:extLst>
          </p:cNvPr>
          <p:cNvSpPr/>
          <p:nvPr/>
        </p:nvSpPr>
        <p:spPr>
          <a:xfrm>
            <a:off x="6231328" y="1104900"/>
            <a:ext cx="5439972" cy="25527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0BA44C7-F572-7A7E-C618-C5B5EF6B9433}"/>
              </a:ext>
            </a:extLst>
          </p:cNvPr>
          <p:cNvSpPr/>
          <p:nvPr/>
        </p:nvSpPr>
        <p:spPr>
          <a:xfrm>
            <a:off x="482599" y="3907230"/>
            <a:ext cx="5465375" cy="25527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810595B-792E-565F-7F6D-1788E53F3D55}"/>
              </a:ext>
            </a:extLst>
          </p:cNvPr>
          <p:cNvSpPr/>
          <p:nvPr/>
        </p:nvSpPr>
        <p:spPr>
          <a:xfrm>
            <a:off x="6218628" y="3907230"/>
            <a:ext cx="5439972" cy="25527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E1D0ABB-10EF-97AD-184C-CC419C468603}"/>
              </a:ext>
            </a:extLst>
          </p:cNvPr>
          <p:cNvSpPr/>
          <p:nvPr/>
        </p:nvSpPr>
        <p:spPr>
          <a:xfrm>
            <a:off x="685800" y="1270000"/>
            <a:ext cx="5130800" cy="622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389396D-692A-B510-80B2-2962EA6628E7}"/>
              </a:ext>
            </a:extLst>
          </p:cNvPr>
          <p:cNvSpPr/>
          <p:nvPr/>
        </p:nvSpPr>
        <p:spPr>
          <a:xfrm>
            <a:off x="6385914" y="1270000"/>
            <a:ext cx="5130800" cy="622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5B60691-B890-87D7-AE4D-181B1FA5DAF2}"/>
              </a:ext>
            </a:extLst>
          </p:cNvPr>
          <p:cNvSpPr/>
          <p:nvPr/>
        </p:nvSpPr>
        <p:spPr>
          <a:xfrm>
            <a:off x="667844" y="4102100"/>
            <a:ext cx="5130800" cy="622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3FE6DDE-A99D-00CE-A87F-9ECAEFD56B34}"/>
              </a:ext>
            </a:extLst>
          </p:cNvPr>
          <p:cNvSpPr/>
          <p:nvPr/>
        </p:nvSpPr>
        <p:spPr>
          <a:xfrm>
            <a:off x="6367958" y="4102100"/>
            <a:ext cx="5130800" cy="622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772054-A09F-A76D-3604-42F29E352CEA}"/>
              </a:ext>
            </a:extLst>
          </p:cNvPr>
          <p:cNvSpPr txBox="1"/>
          <p:nvPr/>
        </p:nvSpPr>
        <p:spPr>
          <a:xfrm flipH="1">
            <a:off x="2044345" y="1381095"/>
            <a:ext cx="239268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00" b="1" dirty="0"/>
              <a:t>Stable Diffusion</a:t>
            </a:r>
            <a:endParaRPr lang="ko-KR" altLang="en-US" sz="2200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92C5CE6-AC11-0FD5-6C89-ACB097759331}"/>
              </a:ext>
            </a:extLst>
          </p:cNvPr>
          <p:cNvSpPr txBox="1"/>
          <p:nvPr/>
        </p:nvSpPr>
        <p:spPr>
          <a:xfrm flipH="1">
            <a:off x="7210748" y="1365706"/>
            <a:ext cx="36633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00" b="1" dirty="0"/>
              <a:t>Stable Diffusion </a:t>
            </a:r>
            <a:r>
              <a:rPr lang="en-US" altLang="ko-KR" sz="2200" b="1" dirty="0" err="1"/>
              <a:t>WebUI</a:t>
            </a:r>
            <a:endParaRPr lang="ko-KR" altLang="en-US" sz="2200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9AE6703-74C3-3574-6B3D-F7458472368C}"/>
              </a:ext>
            </a:extLst>
          </p:cNvPr>
          <p:cNvSpPr txBox="1"/>
          <p:nvPr/>
        </p:nvSpPr>
        <p:spPr>
          <a:xfrm flipH="1">
            <a:off x="2044345" y="4220857"/>
            <a:ext cx="239268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00" b="1" dirty="0" err="1"/>
              <a:t>DreamBooth</a:t>
            </a:r>
            <a:endParaRPr lang="ko-KR" altLang="en-US" sz="2200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60E8F12-B7D7-8F6F-2E1A-8AD39A86C026}"/>
              </a:ext>
            </a:extLst>
          </p:cNvPr>
          <p:cNvSpPr txBox="1"/>
          <p:nvPr/>
        </p:nvSpPr>
        <p:spPr>
          <a:xfrm flipH="1">
            <a:off x="7742274" y="4220857"/>
            <a:ext cx="239268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b="1" dirty="0" err="1"/>
              <a:t>파인튜닝</a:t>
            </a:r>
            <a:r>
              <a:rPr lang="ko-KR" altLang="en-US" sz="2200" b="1" dirty="0"/>
              <a:t> 활용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5A0C69-DE7B-E45C-5122-54A9BEF00AA2}"/>
              </a:ext>
            </a:extLst>
          </p:cNvPr>
          <p:cNvSpPr txBox="1"/>
          <p:nvPr/>
        </p:nvSpPr>
        <p:spPr>
          <a:xfrm>
            <a:off x="873626" y="2180030"/>
            <a:ext cx="4584909" cy="8008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55600" indent="-3556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/>
              <a:t>Stability AI</a:t>
            </a:r>
            <a:r>
              <a:rPr lang="ko-KR" altLang="en-US" sz="2000" dirty="0"/>
              <a:t>사의 </a:t>
            </a:r>
            <a:r>
              <a:rPr lang="en-US" altLang="ko-KR" sz="2000" dirty="0"/>
              <a:t>Latent Diffusion </a:t>
            </a:r>
            <a:r>
              <a:rPr lang="ko-KR" altLang="en-US" sz="2000" dirty="0"/>
              <a:t>모델</a:t>
            </a:r>
            <a:endParaRPr lang="en-US" altLang="ko-KR" sz="2000" dirty="0"/>
          </a:p>
          <a:p>
            <a:pPr marL="355600" indent="-3556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/>
              <a:t>오픈소스 공개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72D5D9D-5385-3667-1438-1FD3E7798562}"/>
              </a:ext>
            </a:extLst>
          </p:cNvPr>
          <p:cNvSpPr txBox="1"/>
          <p:nvPr/>
        </p:nvSpPr>
        <p:spPr>
          <a:xfrm>
            <a:off x="6664826" y="2180030"/>
            <a:ext cx="4889480" cy="1170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55600" indent="-3556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/>
              <a:t>웹상 </a:t>
            </a:r>
            <a:r>
              <a:rPr lang="en-US" altLang="ko-KR" sz="2000" dirty="0"/>
              <a:t>Stable Diffusion </a:t>
            </a:r>
            <a:r>
              <a:rPr lang="ko-KR" altLang="en-US" sz="2000" dirty="0"/>
              <a:t>활용 </a:t>
            </a:r>
            <a:r>
              <a:rPr lang="en-US" altLang="ko-KR" sz="2000" dirty="0"/>
              <a:t>UI</a:t>
            </a:r>
          </a:p>
          <a:p>
            <a:pPr marL="355600" indent="-3556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/>
              <a:t>Stable Diffusion </a:t>
            </a:r>
            <a:r>
              <a:rPr lang="ko-KR" altLang="en-US" sz="2000" dirty="0"/>
              <a:t>모델</a:t>
            </a:r>
            <a:r>
              <a:rPr lang="en-US" altLang="ko-KR" sz="2000" dirty="0"/>
              <a:t>, </a:t>
            </a:r>
            <a:r>
              <a:rPr lang="ko-KR" altLang="en-US" sz="2000" dirty="0" err="1"/>
              <a:t>파인튜닝</a:t>
            </a:r>
            <a:r>
              <a:rPr lang="ko-KR" altLang="en-US" sz="2000" dirty="0"/>
              <a:t> 모델 실행</a:t>
            </a:r>
            <a:endParaRPr lang="en-US" altLang="ko-KR" sz="2000" dirty="0"/>
          </a:p>
          <a:p>
            <a:pPr marL="355600" indent="-3556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/>
              <a:t>파라미터 조작 용이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C1D5534-F2BF-2318-60FA-E11F0EEA88B3}"/>
              </a:ext>
            </a:extLst>
          </p:cNvPr>
          <p:cNvSpPr txBox="1"/>
          <p:nvPr/>
        </p:nvSpPr>
        <p:spPr>
          <a:xfrm>
            <a:off x="873626" y="5003800"/>
            <a:ext cx="4689104" cy="8008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55600" indent="-3556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 err="1"/>
              <a:t>파인튜닝</a:t>
            </a:r>
            <a:r>
              <a:rPr lang="ko-KR" altLang="en-US" sz="2000" dirty="0"/>
              <a:t> 기법 </a:t>
            </a:r>
            <a:endParaRPr lang="en-US" altLang="ko-KR" sz="2000" dirty="0"/>
          </a:p>
          <a:p>
            <a:pPr marL="355600" indent="-3556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/>
              <a:t>적은 수의 추가 데이터로 효과적 학습 가능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9CE2317-4CEA-5367-56B3-21E1954DC17A}"/>
              </a:ext>
            </a:extLst>
          </p:cNvPr>
          <p:cNvSpPr txBox="1"/>
          <p:nvPr/>
        </p:nvSpPr>
        <p:spPr>
          <a:xfrm>
            <a:off x="6664054" y="6006135"/>
            <a:ext cx="3788217" cy="4315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55600" indent="-3556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/>
              <a:t>새로운 객체에 </a:t>
            </a:r>
            <a:r>
              <a:rPr lang="en-US" altLang="ko-KR" sz="2000" dirty="0"/>
              <a:t>class name </a:t>
            </a:r>
            <a:r>
              <a:rPr lang="ko-KR" altLang="en-US" sz="2000" dirty="0"/>
              <a:t>부여</a:t>
            </a:r>
          </a:p>
        </p:txBody>
      </p:sp>
      <p:pic>
        <p:nvPicPr>
          <p:cNvPr id="2" name="Picture 8">
            <a:extLst>
              <a:ext uri="{FF2B5EF4-FFF2-40B4-BE49-F238E27FC236}">
                <a16:creationId xmlns:a16="http://schemas.microsoft.com/office/drawing/2014/main" id="{99A06B63-07FF-C528-97ED-AD5AB049398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0953" y="4770501"/>
            <a:ext cx="2924810" cy="127254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2C147C65-8A1F-88EC-43E4-B45F0286AD1B}"/>
              </a:ext>
            </a:extLst>
          </p:cNvPr>
          <p:cNvSpPr/>
          <p:nvPr/>
        </p:nvSpPr>
        <p:spPr>
          <a:xfrm>
            <a:off x="9907149" y="6596185"/>
            <a:ext cx="2243015" cy="207107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944153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8AD3D9A-FE71-AAA2-5C18-AAFC9BCE6351}"/>
              </a:ext>
            </a:extLst>
          </p:cNvPr>
          <p:cNvSpPr txBox="1"/>
          <p:nvPr/>
        </p:nvSpPr>
        <p:spPr>
          <a:xfrm>
            <a:off x="144966" y="144966"/>
            <a:ext cx="6687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3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E9E676-0120-0E02-E5A7-70281FCD3068}"/>
              </a:ext>
            </a:extLst>
          </p:cNvPr>
          <p:cNvSpPr txBox="1"/>
          <p:nvPr/>
        </p:nvSpPr>
        <p:spPr>
          <a:xfrm>
            <a:off x="854928" y="109284"/>
            <a:ext cx="32544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저작물 보호 기법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CA3E424-E23F-4DFE-83D1-370B0DB343FB}"/>
              </a:ext>
            </a:extLst>
          </p:cNvPr>
          <p:cNvSpPr/>
          <p:nvPr/>
        </p:nvSpPr>
        <p:spPr>
          <a:xfrm>
            <a:off x="495299" y="2463800"/>
            <a:ext cx="5465375" cy="38989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A7BAD43D-8A53-BC47-3644-2A1C694C5AC8}"/>
              </a:ext>
            </a:extLst>
          </p:cNvPr>
          <p:cNvSpPr/>
          <p:nvPr/>
        </p:nvSpPr>
        <p:spPr>
          <a:xfrm>
            <a:off x="6231328" y="2463800"/>
            <a:ext cx="5439972" cy="38989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B1EC1F19-3AAA-8BD1-C8AC-C7532754A0B3}"/>
              </a:ext>
            </a:extLst>
          </p:cNvPr>
          <p:cNvSpPr/>
          <p:nvPr/>
        </p:nvSpPr>
        <p:spPr>
          <a:xfrm>
            <a:off x="495300" y="1104900"/>
            <a:ext cx="11176000" cy="1193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6B56E51-4C67-E6F0-1D8D-1475A790619B}"/>
              </a:ext>
            </a:extLst>
          </p:cNvPr>
          <p:cNvSpPr/>
          <p:nvPr/>
        </p:nvSpPr>
        <p:spPr>
          <a:xfrm>
            <a:off x="808930" y="2777427"/>
            <a:ext cx="4880670" cy="2400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E5D7AEB9-0BDB-83C8-F0F5-09E27B0AA094}"/>
              </a:ext>
            </a:extLst>
          </p:cNvPr>
          <p:cNvSpPr/>
          <p:nvPr/>
        </p:nvSpPr>
        <p:spPr>
          <a:xfrm>
            <a:off x="6502400" y="2777427"/>
            <a:ext cx="4880670" cy="2400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6F4EDEC-85FB-FF6A-BDC7-9280C162B156}"/>
              </a:ext>
            </a:extLst>
          </p:cNvPr>
          <p:cNvSpPr txBox="1"/>
          <p:nvPr/>
        </p:nvSpPr>
        <p:spPr>
          <a:xfrm>
            <a:off x="2481268" y="5491354"/>
            <a:ext cx="15359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spc="-300" dirty="0"/>
              <a:t>1. </a:t>
            </a:r>
            <a:r>
              <a:rPr lang="ko-KR" altLang="en-US" sz="2400" b="1" spc="-300" dirty="0"/>
              <a:t>이미지 변형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4F8209B-6641-7867-D3A3-5161281E4ADD}"/>
              </a:ext>
            </a:extLst>
          </p:cNvPr>
          <p:cNvSpPr txBox="1"/>
          <p:nvPr/>
        </p:nvSpPr>
        <p:spPr>
          <a:xfrm>
            <a:off x="7666352" y="5491353"/>
            <a:ext cx="25699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spc="-300" dirty="0"/>
              <a:t>2 .</a:t>
            </a:r>
            <a:r>
              <a:rPr lang="ko-KR" altLang="en-US" sz="2400" b="1" spc="-300" dirty="0"/>
              <a:t> 이미지 전용 뷰어 설계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D7EB4F3-D946-D09E-AEB4-79CE1E2B0FE7}"/>
              </a:ext>
            </a:extLst>
          </p:cNvPr>
          <p:cNvSpPr txBox="1"/>
          <p:nvPr/>
        </p:nvSpPr>
        <p:spPr>
          <a:xfrm>
            <a:off x="808930" y="1470967"/>
            <a:ext cx="39292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150" dirty="0"/>
              <a:t>이미지의 무단 학습 방지 기법 제시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AE8A17E-A233-8914-FD0E-BF235A014829}"/>
              </a:ext>
            </a:extLst>
          </p:cNvPr>
          <p:cNvSpPr/>
          <p:nvPr/>
        </p:nvSpPr>
        <p:spPr>
          <a:xfrm>
            <a:off x="9907149" y="6596185"/>
            <a:ext cx="2243015" cy="207107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24A7C3-8B09-FDD2-638E-9F7A99E06A30}"/>
              </a:ext>
            </a:extLst>
          </p:cNvPr>
          <p:cNvSpPr txBox="1"/>
          <p:nvPr/>
        </p:nvSpPr>
        <p:spPr>
          <a:xfrm>
            <a:off x="904713" y="3207815"/>
            <a:ext cx="4689104" cy="15395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55600" indent="-3556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/>
              <a:t>Stable Diffusion</a:t>
            </a:r>
            <a:r>
              <a:rPr lang="ko-KR" altLang="en-US" sz="2000" dirty="0"/>
              <a:t>의 특성 역이용 </a:t>
            </a:r>
            <a:endParaRPr lang="en-US" altLang="ko-KR" sz="2000" dirty="0"/>
          </a:p>
          <a:p>
            <a:pPr marL="355600" indent="-3556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/>
              <a:t>학습 방해 위한 이미지 변형 프로그램 개발</a:t>
            </a:r>
            <a:endParaRPr lang="en-US" altLang="ko-KR" sz="2000" dirty="0"/>
          </a:p>
          <a:p>
            <a:pPr marL="355600" indent="-3556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/>
              <a:t>시청자는 인식에 어려움이 없도록 개발</a:t>
            </a:r>
            <a:endParaRPr lang="en-US" altLang="ko-KR" sz="2000" dirty="0"/>
          </a:p>
          <a:p>
            <a:pPr marL="355600" indent="-355600">
              <a:lnSpc>
                <a:spcPct val="120000"/>
              </a:lnSpc>
              <a:buFont typeface="Wingdings" panose="05000000000000000000" pitchFamily="2" charset="2"/>
              <a:buChar char="§"/>
            </a:pPr>
            <a:endParaRPr lang="ko-KR" altLang="en-US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943568-049C-731E-22C5-1D484F4F62F7}"/>
              </a:ext>
            </a:extLst>
          </p:cNvPr>
          <p:cNvSpPr txBox="1"/>
          <p:nvPr/>
        </p:nvSpPr>
        <p:spPr>
          <a:xfrm>
            <a:off x="6606762" y="3207815"/>
            <a:ext cx="4560864" cy="15395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55600" indent="-3556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/>
              <a:t>데이터 </a:t>
            </a:r>
            <a:r>
              <a:rPr lang="ko-KR" altLang="en-US" sz="2000" dirty="0" err="1"/>
              <a:t>크롤링으로부터</a:t>
            </a:r>
            <a:r>
              <a:rPr lang="ko-KR" altLang="en-US" sz="2000" dirty="0"/>
              <a:t> 안전한 파일 설계</a:t>
            </a:r>
            <a:endParaRPr lang="en-US" altLang="ko-KR" sz="2000" dirty="0"/>
          </a:p>
          <a:p>
            <a:pPr marL="355600" indent="-3556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/>
              <a:t>암호화 알고리즘으로 보호</a:t>
            </a:r>
            <a:endParaRPr lang="en-US" altLang="ko-KR" sz="2000" dirty="0"/>
          </a:p>
          <a:p>
            <a:pPr marL="355600" indent="-3556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/>
              <a:t>새로운 </a:t>
            </a:r>
            <a:r>
              <a:rPr lang="ko-KR" altLang="en-US" sz="2000"/>
              <a:t>확장자 제작</a:t>
            </a:r>
            <a:endParaRPr lang="en-US" altLang="ko-KR" sz="2000" dirty="0"/>
          </a:p>
          <a:p>
            <a:pPr marL="355600" indent="-355600">
              <a:lnSpc>
                <a:spcPct val="120000"/>
              </a:lnSpc>
              <a:buFont typeface="Wingdings" panose="05000000000000000000" pitchFamily="2" charset="2"/>
              <a:buChar char="§"/>
            </a:pP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8156740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8AD3D9A-FE71-AAA2-5C18-AAFC9BCE6351}"/>
              </a:ext>
            </a:extLst>
          </p:cNvPr>
          <p:cNvSpPr txBox="1"/>
          <p:nvPr/>
        </p:nvSpPr>
        <p:spPr>
          <a:xfrm>
            <a:off x="144966" y="144966"/>
            <a:ext cx="6687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3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E9E676-0120-0E02-E5A7-70281FCD3068}"/>
              </a:ext>
            </a:extLst>
          </p:cNvPr>
          <p:cNvSpPr txBox="1"/>
          <p:nvPr/>
        </p:nvSpPr>
        <p:spPr>
          <a:xfrm>
            <a:off x="854928" y="109284"/>
            <a:ext cx="268374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1. </a:t>
            </a:r>
            <a:r>
              <a:rPr lang="ko-KR" altLang="en-US" sz="4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이미지 변형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E5CC070-9703-5CF7-1FFE-227328EAF96E}"/>
              </a:ext>
            </a:extLst>
          </p:cNvPr>
          <p:cNvSpPr txBox="1"/>
          <p:nvPr/>
        </p:nvSpPr>
        <p:spPr>
          <a:xfrm>
            <a:off x="1961192" y="3228945"/>
            <a:ext cx="8483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이미지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464E2C9-EA24-A556-1DB4-0375D958ED1E}"/>
              </a:ext>
            </a:extLst>
          </p:cNvPr>
          <p:cNvSpPr txBox="1"/>
          <p:nvPr/>
        </p:nvSpPr>
        <p:spPr>
          <a:xfrm>
            <a:off x="5671845" y="3228945"/>
            <a:ext cx="8483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이미지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2CBAB11-08A3-C8FC-F25C-82259276DD80}"/>
              </a:ext>
            </a:extLst>
          </p:cNvPr>
          <p:cNvSpPr txBox="1"/>
          <p:nvPr/>
        </p:nvSpPr>
        <p:spPr>
          <a:xfrm>
            <a:off x="9382498" y="3228945"/>
            <a:ext cx="8483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이미지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63AF2B9-6D40-8DDC-0CA0-C5B9231FB2B6}"/>
              </a:ext>
            </a:extLst>
          </p:cNvPr>
          <p:cNvSpPr/>
          <p:nvPr/>
        </p:nvSpPr>
        <p:spPr>
          <a:xfrm>
            <a:off x="9907149" y="6596185"/>
            <a:ext cx="2243015" cy="207107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6" name="그림 25" descr="실외, 조류, 하늘, 맹금이(가) 표시된 사진&#10;&#10;자동 생성된 설명">
            <a:extLst>
              <a:ext uri="{FF2B5EF4-FFF2-40B4-BE49-F238E27FC236}">
                <a16:creationId xmlns:a16="http://schemas.microsoft.com/office/drawing/2014/main" id="{98801A94-D113-DA32-D3FA-E4F21975BDB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8100" y="817170"/>
            <a:ext cx="5316646" cy="2990614"/>
          </a:xfrm>
          <a:prstGeom prst="rect">
            <a:avLst/>
          </a:prstGeom>
        </p:spPr>
      </p:pic>
      <p:pic>
        <p:nvPicPr>
          <p:cNvPr id="28" name="그림 27" descr="조류, 실외, 하늘, 맹금이(가) 표시된 사진&#10;&#10;자동 생성된 설명">
            <a:extLst>
              <a:ext uri="{FF2B5EF4-FFF2-40B4-BE49-F238E27FC236}">
                <a16:creationId xmlns:a16="http://schemas.microsoft.com/office/drawing/2014/main" id="{D875DEF6-E599-0E2F-EB68-1D2085423A4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54" y="817170"/>
            <a:ext cx="5316646" cy="2990614"/>
          </a:xfrm>
          <a:prstGeom prst="rect">
            <a:avLst/>
          </a:prstGeom>
        </p:spPr>
      </p:pic>
      <p:pic>
        <p:nvPicPr>
          <p:cNvPr id="34" name="그림 33" descr="옥외설치물, 그물이(가) 표시된 사진&#10;&#10;자동 생성된 설명">
            <a:extLst>
              <a:ext uri="{FF2B5EF4-FFF2-40B4-BE49-F238E27FC236}">
                <a16:creationId xmlns:a16="http://schemas.microsoft.com/office/drawing/2014/main" id="{F058AAAD-1146-F513-F595-D726437D071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54" y="3807783"/>
            <a:ext cx="5316646" cy="2990613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B041B32E-22F5-1204-BB2D-1BF6FD6D6EA9}"/>
              </a:ext>
            </a:extLst>
          </p:cNvPr>
          <p:cNvSpPr txBox="1"/>
          <p:nvPr/>
        </p:nvSpPr>
        <p:spPr>
          <a:xfrm>
            <a:off x="1961192" y="6280116"/>
            <a:ext cx="3081293" cy="40011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Canny</a:t>
            </a:r>
            <a:r>
              <a:rPr lang="ko-KR" altLang="en-US" sz="2000" b="1" dirty="0">
                <a:solidFill>
                  <a:schemeClr val="bg1"/>
                </a:solidFill>
              </a:rPr>
              <a:t> </a:t>
            </a:r>
            <a:r>
              <a:rPr lang="en-US" altLang="ko-KR" sz="2000" b="1" dirty="0">
                <a:solidFill>
                  <a:schemeClr val="bg1"/>
                </a:solidFill>
              </a:rPr>
              <a:t>Edge</a:t>
            </a:r>
            <a:r>
              <a:rPr lang="ko-KR" altLang="en-US" sz="2000" b="1" dirty="0">
                <a:solidFill>
                  <a:schemeClr val="bg1"/>
                </a:solidFill>
              </a:rPr>
              <a:t> 처리된 이미지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99BF350-60C2-6B6F-75DC-2128101B9432}"/>
              </a:ext>
            </a:extLst>
          </p:cNvPr>
          <p:cNvSpPr txBox="1"/>
          <p:nvPr/>
        </p:nvSpPr>
        <p:spPr>
          <a:xfrm>
            <a:off x="2514354" y="3360018"/>
            <a:ext cx="1842445" cy="40011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/>
              <a:t>원본 이미지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10D0CEA-BE7E-6AC6-472F-2BD46031C3E8}"/>
              </a:ext>
            </a:extLst>
          </p:cNvPr>
          <p:cNvSpPr txBox="1"/>
          <p:nvPr/>
        </p:nvSpPr>
        <p:spPr>
          <a:xfrm>
            <a:off x="7434515" y="3360018"/>
            <a:ext cx="2796293" cy="40011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/>
              <a:t>Edge Blur </a:t>
            </a:r>
            <a:r>
              <a:rPr lang="ko-KR" altLang="en-US" sz="2000" b="1" dirty="0"/>
              <a:t>처리된 이미지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CBFFB62-BE45-D575-D0D5-59154C0BCEF2}"/>
              </a:ext>
            </a:extLst>
          </p:cNvPr>
          <p:cNvSpPr txBox="1"/>
          <p:nvPr/>
        </p:nvSpPr>
        <p:spPr>
          <a:xfrm>
            <a:off x="6204458" y="4047822"/>
            <a:ext cx="598202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pc="-150" dirty="0"/>
              <a:t>원본 이미지 </a:t>
            </a:r>
            <a:r>
              <a:rPr lang="en-US" altLang="ko-KR" sz="2400" b="1" spc="-150" dirty="0">
                <a:sym typeface="Wingdings" panose="05000000000000000000" pitchFamily="2" charset="2"/>
              </a:rPr>
              <a:t> Canny Edge  Edge Blur</a:t>
            </a:r>
          </a:p>
          <a:p>
            <a:endParaRPr lang="en-US" altLang="ko-KR" sz="2400" b="1" spc="-150" dirty="0">
              <a:sym typeface="Wingdings" panose="05000000000000000000" pitchFamily="2" charset="2"/>
            </a:endParaRPr>
          </a:p>
          <a:p>
            <a:r>
              <a:rPr lang="ko-KR" altLang="en-US" sz="2400" b="1" spc="-150" dirty="0"/>
              <a:t>그림체는 눈꼬리</a:t>
            </a:r>
            <a:r>
              <a:rPr lang="en-US" altLang="ko-KR" sz="2400" b="1" spc="-150" dirty="0"/>
              <a:t>, </a:t>
            </a:r>
            <a:r>
              <a:rPr lang="ko-KR" altLang="en-US" sz="2400" b="1" spc="-150" dirty="0"/>
              <a:t>선의 미세한 굵기 등으로 </a:t>
            </a:r>
            <a:r>
              <a:rPr lang="ko-KR" altLang="en-US" sz="2400" b="1" spc="-150" dirty="0" err="1"/>
              <a:t>정해짐</a:t>
            </a:r>
            <a:endParaRPr lang="en-US" altLang="ko-KR" sz="2400" b="1" spc="-150" dirty="0"/>
          </a:p>
          <a:p>
            <a:endParaRPr lang="en-US" altLang="ko-KR" sz="2400" b="1" spc="-150" dirty="0"/>
          </a:p>
          <a:p>
            <a:pPr marL="342900" indent="-342900">
              <a:buFont typeface="Wingdings" panose="05000000000000000000" pitchFamily="2" charset="2"/>
              <a:buChar char="à"/>
            </a:pPr>
            <a:r>
              <a:rPr lang="ko-KR" altLang="en-US" sz="2400" b="1" spc="-150" dirty="0"/>
              <a:t>사진의 미세한 부분만 수정하게 되면 </a:t>
            </a:r>
            <a:r>
              <a:rPr lang="en-US" altLang="ko-KR" sz="2400" b="1" spc="-150" dirty="0"/>
              <a:t>latent encoding </a:t>
            </a:r>
            <a:r>
              <a:rPr lang="ko-KR" altLang="en-US" sz="2400" b="1" spc="-150" dirty="0"/>
              <a:t>과정에서 그림체의 학습 효율성 저하</a:t>
            </a:r>
            <a:endParaRPr lang="en-US" altLang="ko-KR" sz="2400" b="1" spc="-150" dirty="0"/>
          </a:p>
        </p:txBody>
      </p:sp>
    </p:spTree>
    <p:extLst>
      <p:ext uri="{BB962C8B-B14F-4D97-AF65-F5344CB8AC3E}">
        <p14:creationId xmlns:p14="http://schemas.microsoft.com/office/powerpoint/2010/main" val="4479581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8AD3D9A-FE71-AAA2-5C18-AAFC9BCE6351}"/>
              </a:ext>
            </a:extLst>
          </p:cNvPr>
          <p:cNvSpPr txBox="1"/>
          <p:nvPr/>
        </p:nvSpPr>
        <p:spPr>
          <a:xfrm>
            <a:off x="144966" y="144966"/>
            <a:ext cx="6687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3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E9E676-0120-0E02-E5A7-70281FCD3068}"/>
              </a:ext>
            </a:extLst>
          </p:cNvPr>
          <p:cNvSpPr txBox="1"/>
          <p:nvPr/>
        </p:nvSpPr>
        <p:spPr>
          <a:xfrm>
            <a:off x="854928" y="109284"/>
            <a:ext cx="26949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이미지의 차이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D7E32EA-B670-D220-FF10-A69724DB6EF1}"/>
              </a:ext>
            </a:extLst>
          </p:cNvPr>
          <p:cNvSpPr/>
          <p:nvPr/>
        </p:nvSpPr>
        <p:spPr>
          <a:xfrm>
            <a:off x="9907149" y="6596185"/>
            <a:ext cx="2243015" cy="207107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99683638-6347-E4A9-E051-952F0E3A17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578" y="1105470"/>
            <a:ext cx="5548901" cy="4022219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3865F075-8366-6090-CA82-2AE3B68295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3151" y="1105470"/>
            <a:ext cx="6026271" cy="4022218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3287ACA2-78F5-769A-B812-5565BC385F4F}"/>
              </a:ext>
            </a:extLst>
          </p:cNvPr>
          <p:cNvSpPr txBox="1"/>
          <p:nvPr/>
        </p:nvSpPr>
        <p:spPr>
          <a:xfrm>
            <a:off x="2339599" y="5491352"/>
            <a:ext cx="13548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spc="-300" dirty="0"/>
              <a:t>원본 이미지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B7D5F94-7C2C-D5DC-34FE-FF68F0D10270}"/>
              </a:ext>
            </a:extLst>
          </p:cNvPr>
          <p:cNvSpPr txBox="1"/>
          <p:nvPr/>
        </p:nvSpPr>
        <p:spPr>
          <a:xfrm>
            <a:off x="7611244" y="5491353"/>
            <a:ext cx="26500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spc="-300"/>
              <a:t>Edge Blur </a:t>
            </a:r>
            <a:r>
              <a:rPr lang="ko-KR" altLang="en-US" sz="2400" b="1" spc="-300" dirty="0"/>
              <a:t>처리된 이미지</a:t>
            </a:r>
          </a:p>
        </p:txBody>
      </p:sp>
    </p:spTree>
    <p:extLst>
      <p:ext uri="{BB962C8B-B14F-4D97-AF65-F5344CB8AC3E}">
        <p14:creationId xmlns:p14="http://schemas.microsoft.com/office/powerpoint/2010/main" val="16399807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8AD3D9A-FE71-AAA2-5C18-AAFC9BCE6351}"/>
              </a:ext>
            </a:extLst>
          </p:cNvPr>
          <p:cNvSpPr txBox="1"/>
          <p:nvPr/>
        </p:nvSpPr>
        <p:spPr>
          <a:xfrm>
            <a:off x="144966" y="144966"/>
            <a:ext cx="6687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3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E9E676-0120-0E02-E5A7-70281FCD3068}"/>
              </a:ext>
            </a:extLst>
          </p:cNvPr>
          <p:cNvSpPr txBox="1"/>
          <p:nvPr/>
        </p:nvSpPr>
        <p:spPr>
          <a:xfrm>
            <a:off x="854928" y="109284"/>
            <a:ext cx="317747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이미지 변형 기법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D7E32EA-B670-D220-FF10-A69724DB6EF1}"/>
              </a:ext>
            </a:extLst>
          </p:cNvPr>
          <p:cNvSpPr/>
          <p:nvPr/>
        </p:nvSpPr>
        <p:spPr>
          <a:xfrm>
            <a:off x="9907149" y="6596185"/>
            <a:ext cx="2243015" cy="207107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8C00DB5-AC1A-8202-3623-B9D97B74A0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4754" y="2078979"/>
            <a:ext cx="1772321" cy="1772321"/>
          </a:xfrm>
          <a:prstGeom prst="rect">
            <a:avLst/>
          </a:prstGeom>
        </p:spPr>
      </p:pic>
      <p:pic>
        <p:nvPicPr>
          <p:cNvPr id="10" name="그림 9" descr="옥외설치물, 그물이(가) 표시된 사진&#10;&#10;자동 생성된 설명">
            <a:extLst>
              <a:ext uri="{FF2B5EF4-FFF2-40B4-BE49-F238E27FC236}">
                <a16:creationId xmlns:a16="http://schemas.microsoft.com/office/drawing/2014/main" id="{D3370DC7-A2DC-A2AA-16F7-AA42D7D01B7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150" y="1777700"/>
            <a:ext cx="2820147" cy="1586332"/>
          </a:xfrm>
          <a:prstGeom prst="rect">
            <a:avLst/>
          </a:prstGeom>
        </p:spPr>
      </p:pic>
      <p:pic>
        <p:nvPicPr>
          <p:cNvPr id="11" name="그림 10" descr="조류, 실외, 하늘, 맹금이(가) 표시된 사진&#10;&#10;자동 생성된 설명">
            <a:extLst>
              <a:ext uri="{FF2B5EF4-FFF2-40B4-BE49-F238E27FC236}">
                <a16:creationId xmlns:a16="http://schemas.microsoft.com/office/drawing/2014/main" id="{C14617EE-8CD8-11F1-F3D1-96A30E294FF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273" y="1777699"/>
            <a:ext cx="2820148" cy="158633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CA11CBD-FD44-0473-618D-835BFE756028}"/>
                  </a:ext>
                </a:extLst>
              </p:cNvPr>
              <p:cNvSpPr txBox="1"/>
              <p:nvPr/>
            </p:nvSpPr>
            <p:spPr>
              <a:xfrm>
                <a:off x="194616" y="4863708"/>
                <a:ext cx="6505928" cy="13374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AutoNum type="arabicPeriod"/>
                </a:pPr>
                <a:r>
                  <a:rPr lang="en-US" altLang="ko-KR" sz="2000" b="1" dirty="0"/>
                  <a:t>Canny Edge </a:t>
                </a:r>
                <a:r>
                  <a:rPr lang="ko-KR" altLang="en-US" sz="2000" b="1" dirty="0"/>
                  <a:t>기법 </a:t>
                </a:r>
                <a:endParaRPr lang="en-US" altLang="ko-KR" sz="2000" b="1" dirty="0"/>
              </a:p>
              <a:p>
                <a:pPr marL="457200" indent="-457200">
                  <a:buAutoNum type="arabicPeriod"/>
                </a:pPr>
                <a:r>
                  <a:rPr lang="ko-KR" altLang="en-US" sz="2000" b="1" dirty="0"/>
                  <a:t>픽셀 하나당 주변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  <m:t>𝒏𝒆𝒂𝒓𝒃𝒚𝑩𝒍𝒖𝒓𝑺𝒊𝒛𝒆</m:t>
                        </m:r>
                      </m:e>
                      <m:sup>
                        <m: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ko-KR" altLang="en-US" sz="2000" b="1" dirty="0"/>
                  <a:t>개의 픽셀 </a:t>
                </a:r>
                <a:r>
                  <a:rPr lang="ko-KR" altLang="en-US" sz="2000" b="1" dirty="0" err="1"/>
                  <a:t>블러</a:t>
                </a:r>
                <a:r>
                  <a:rPr lang="ko-KR" altLang="en-US" sz="2000" b="1" dirty="0"/>
                  <a:t> 처리</a:t>
                </a:r>
                <a:endParaRPr lang="en-US" altLang="ko-KR" sz="2000" b="1" dirty="0"/>
              </a:p>
              <a:p>
                <a:pPr marL="457200" indent="-457200">
                  <a:buAutoNum type="arabicPeriod"/>
                </a:pPr>
                <a:r>
                  <a:rPr lang="ko-KR" altLang="en-US" sz="2000" b="1" dirty="0"/>
                  <a:t>각 </a:t>
                </a:r>
                <a:r>
                  <a:rPr lang="ko-KR" altLang="en-US" sz="2000" b="1" dirty="0" err="1"/>
                  <a:t>블러</a:t>
                </a:r>
                <a:r>
                  <a:rPr lang="ko-KR" altLang="en-US" sz="2000" b="1" dirty="0"/>
                  <a:t> 픽셀 당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  <m:t>𝒌𝒆𝒓𝒏𝒆𝒍𝑺𝒊𝒛𝒆</m:t>
                        </m:r>
                      </m:e>
                      <m:sup>
                        <m: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ko-KR" altLang="en-US" sz="2000" b="1" dirty="0"/>
                  <a:t>개의 픽셀 평균치</a:t>
                </a:r>
                <a:endParaRPr lang="en-US" altLang="ko-KR" sz="2000" b="1" dirty="0"/>
              </a:p>
              <a:p>
                <a:pPr marL="457200" indent="-457200">
                  <a:buAutoNum type="arabicPeriod"/>
                </a:pPr>
                <a:endParaRPr lang="en-US" altLang="ko-KR" sz="2000" b="1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CA11CBD-FD44-0473-618D-835BFE7560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616" y="4863708"/>
                <a:ext cx="6505928" cy="1337417"/>
              </a:xfrm>
              <a:prstGeom prst="rect">
                <a:avLst/>
              </a:prstGeom>
              <a:blipFill>
                <a:blip r:embed="rId5"/>
                <a:stretch>
                  <a:fillRect l="-1031" t="-274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왼쪽 중괄호 11">
            <a:extLst>
              <a:ext uri="{FF2B5EF4-FFF2-40B4-BE49-F238E27FC236}">
                <a16:creationId xmlns:a16="http://schemas.microsoft.com/office/drawing/2014/main" id="{84BDF320-784F-5581-1B57-17897A3C097D}"/>
              </a:ext>
            </a:extLst>
          </p:cNvPr>
          <p:cNvSpPr/>
          <p:nvPr/>
        </p:nvSpPr>
        <p:spPr>
          <a:xfrm rot="16200000">
            <a:off x="10132398" y="1320624"/>
            <a:ext cx="255611" cy="1772321"/>
          </a:xfrm>
          <a:prstGeom prst="leftBrace">
            <a:avLst>
              <a:gd name="adj1" fmla="val 92060"/>
              <a:gd name="adj2" fmla="val 49786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1A78DF1-C423-428A-7E70-FC4780CD0EFF}"/>
                  </a:ext>
                </a:extLst>
              </p:cNvPr>
              <p:cNvSpPr txBox="1"/>
              <p:nvPr/>
            </p:nvSpPr>
            <p:spPr>
              <a:xfrm>
                <a:off x="6481715" y="4223944"/>
                <a:ext cx="258689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smtClean="0">
                          <a:latin typeface="Cambria Math" panose="02040503050406030204" pitchFamily="18" charset="0"/>
                        </a:rPr>
                        <m:t>𝒏𝒆𝒂𝒓𝒃𝒚𝑩𝒍𝒖𝒓𝑺𝒊𝒛𝒆</m:t>
                      </m:r>
                      <m:r>
                        <a:rPr lang="en-US" altLang="ko-KR" b="1" i="1" smtClean="0">
                          <a:latin typeface="Cambria Math" panose="02040503050406030204" pitchFamily="18" charset="0"/>
                        </a:rPr>
                        <m:t>(=</m:t>
                      </m:r>
                      <m:r>
                        <a:rPr lang="en-US" altLang="ko-KR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altLang="ko-KR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b="1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1A78DF1-C423-428A-7E70-FC4780CD0E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1715" y="4223944"/>
                <a:ext cx="2586893" cy="369332"/>
              </a:xfrm>
              <a:prstGeom prst="rect">
                <a:avLst/>
              </a:prstGeom>
              <a:blipFill>
                <a:blip r:embed="rId6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BDAD57FF-0EDC-3B38-C630-4863F9BFBC31}"/>
              </a:ext>
            </a:extLst>
          </p:cNvPr>
          <p:cNvSpPr/>
          <p:nvPr/>
        </p:nvSpPr>
        <p:spPr>
          <a:xfrm>
            <a:off x="6594110" y="4863708"/>
            <a:ext cx="1807429" cy="10221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D7C01E-9A83-FD84-F556-A679D1CE8018}"/>
              </a:ext>
            </a:extLst>
          </p:cNvPr>
          <p:cNvSpPr txBox="1"/>
          <p:nvPr/>
        </p:nvSpPr>
        <p:spPr>
          <a:xfrm>
            <a:off x="8523025" y="4713076"/>
            <a:ext cx="347435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이미지의 정상적인 학습 방지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8E73406-E60F-C328-1A6A-CB35EE853CFD}"/>
              </a:ext>
            </a:extLst>
          </p:cNvPr>
          <p:cNvSpPr/>
          <p:nvPr/>
        </p:nvSpPr>
        <p:spPr>
          <a:xfrm>
            <a:off x="8190523" y="2078979"/>
            <a:ext cx="356552" cy="359421"/>
          </a:xfrm>
          <a:prstGeom prst="rect">
            <a:avLst/>
          </a:prstGeom>
          <a:solidFill>
            <a:srgbClr val="C3C3C3"/>
          </a:solidFill>
          <a:ln w="28575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4EF0971B-E22A-78ED-475C-EF75EFC683FB}"/>
              </a:ext>
            </a:extLst>
          </p:cNvPr>
          <p:cNvSpPr/>
          <p:nvPr/>
        </p:nvSpPr>
        <p:spPr>
          <a:xfrm rot="19644587">
            <a:off x="8547751" y="1671756"/>
            <a:ext cx="755334" cy="3126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A64FA673-4996-5F7F-7A2C-F22AE714EA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4043" y="309498"/>
            <a:ext cx="1772321" cy="1772321"/>
          </a:xfrm>
          <a:prstGeom prst="rect">
            <a:avLst/>
          </a:prstGeom>
        </p:spPr>
      </p:pic>
      <p:sp>
        <p:nvSpPr>
          <p:cNvPr id="20" name="왼쪽 중괄호 19">
            <a:extLst>
              <a:ext uri="{FF2B5EF4-FFF2-40B4-BE49-F238E27FC236}">
                <a16:creationId xmlns:a16="http://schemas.microsoft.com/office/drawing/2014/main" id="{21566CF8-3137-3EA7-BC03-7B868F83E6DA}"/>
              </a:ext>
            </a:extLst>
          </p:cNvPr>
          <p:cNvSpPr/>
          <p:nvPr/>
        </p:nvSpPr>
        <p:spPr>
          <a:xfrm rot="16200000">
            <a:off x="7685509" y="3275160"/>
            <a:ext cx="255611" cy="1772321"/>
          </a:xfrm>
          <a:prstGeom prst="leftBrace">
            <a:avLst>
              <a:gd name="adj1" fmla="val 92060"/>
              <a:gd name="adj2" fmla="val 49786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C31A429-2963-6FF3-1509-ABB9BEC4243A}"/>
                  </a:ext>
                </a:extLst>
              </p:cNvPr>
              <p:cNvSpPr txBox="1"/>
              <p:nvPr/>
            </p:nvSpPr>
            <p:spPr>
              <a:xfrm>
                <a:off x="8966756" y="2386199"/>
                <a:ext cx="258689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smtClean="0">
                          <a:latin typeface="Cambria Math" panose="02040503050406030204" pitchFamily="18" charset="0"/>
                        </a:rPr>
                        <m:t>𝒌𝒆𝒓𝒏𝒆𝒍𝑺𝒊𝒛𝒆</m:t>
                      </m:r>
                      <m:r>
                        <a:rPr lang="en-US" altLang="ko-KR" b="1" i="1" smtClean="0">
                          <a:latin typeface="Cambria Math" panose="02040503050406030204" pitchFamily="18" charset="0"/>
                        </a:rPr>
                        <m:t>(=</m:t>
                      </m:r>
                      <m:r>
                        <a:rPr lang="en-US" altLang="ko-KR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altLang="ko-KR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b="1" dirty="0"/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C31A429-2963-6FF3-1509-ABB9BEC424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6756" y="2386199"/>
                <a:ext cx="2586893" cy="369332"/>
              </a:xfrm>
              <a:prstGeom prst="rect">
                <a:avLst/>
              </a:prstGeom>
              <a:blipFill>
                <a:blip r:embed="rId7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68367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8AD3D9A-FE71-AAA2-5C18-AAFC9BCE6351}"/>
              </a:ext>
            </a:extLst>
          </p:cNvPr>
          <p:cNvSpPr txBox="1"/>
          <p:nvPr/>
        </p:nvSpPr>
        <p:spPr>
          <a:xfrm>
            <a:off x="144966" y="144966"/>
            <a:ext cx="6687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3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E9E676-0120-0E02-E5A7-70281FCD3068}"/>
              </a:ext>
            </a:extLst>
          </p:cNvPr>
          <p:cNvSpPr txBox="1"/>
          <p:nvPr/>
        </p:nvSpPr>
        <p:spPr>
          <a:xfrm>
            <a:off x="854928" y="109284"/>
            <a:ext cx="35830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이미지 확장자 설계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4F414B7-2918-B04A-E7A4-DEB9EBD51E17}"/>
              </a:ext>
            </a:extLst>
          </p:cNvPr>
          <p:cNvSpPr/>
          <p:nvPr/>
        </p:nvSpPr>
        <p:spPr>
          <a:xfrm>
            <a:off x="448528" y="1374636"/>
            <a:ext cx="1044000" cy="9875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2DDFEEE-A1B3-48BB-E114-1B12CA4EBD88}"/>
              </a:ext>
            </a:extLst>
          </p:cNvPr>
          <p:cNvSpPr/>
          <p:nvPr/>
        </p:nvSpPr>
        <p:spPr>
          <a:xfrm>
            <a:off x="1689100" y="1374636"/>
            <a:ext cx="4000500" cy="9875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158FFE7-99F4-40BB-2509-3AB72B25123A}"/>
              </a:ext>
            </a:extLst>
          </p:cNvPr>
          <p:cNvSpPr/>
          <p:nvPr/>
        </p:nvSpPr>
        <p:spPr>
          <a:xfrm>
            <a:off x="448528" y="2644636"/>
            <a:ext cx="1044000" cy="9875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DC4D1CE-0799-46E3-4696-255FE5667069}"/>
              </a:ext>
            </a:extLst>
          </p:cNvPr>
          <p:cNvSpPr/>
          <p:nvPr/>
        </p:nvSpPr>
        <p:spPr>
          <a:xfrm>
            <a:off x="1689100" y="2644636"/>
            <a:ext cx="4000500" cy="9875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138AAE5-BABF-C532-1833-870FDB5547D4}"/>
              </a:ext>
            </a:extLst>
          </p:cNvPr>
          <p:cNvSpPr/>
          <p:nvPr/>
        </p:nvSpPr>
        <p:spPr>
          <a:xfrm>
            <a:off x="448528" y="3914636"/>
            <a:ext cx="1044000" cy="9875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C48D018-AFE8-8DE9-09ED-D9D1B1AA13AC}"/>
              </a:ext>
            </a:extLst>
          </p:cNvPr>
          <p:cNvSpPr/>
          <p:nvPr/>
        </p:nvSpPr>
        <p:spPr>
          <a:xfrm>
            <a:off x="1689100" y="3914636"/>
            <a:ext cx="4000500" cy="9875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00BBA5B-E0EC-BFA5-9D88-B90191F402EE}"/>
              </a:ext>
            </a:extLst>
          </p:cNvPr>
          <p:cNvSpPr/>
          <p:nvPr/>
        </p:nvSpPr>
        <p:spPr>
          <a:xfrm>
            <a:off x="448528" y="5184636"/>
            <a:ext cx="1044000" cy="9875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312924A-7550-4719-BB40-BD271A201558}"/>
              </a:ext>
            </a:extLst>
          </p:cNvPr>
          <p:cNvSpPr/>
          <p:nvPr/>
        </p:nvSpPr>
        <p:spPr>
          <a:xfrm>
            <a:off x="1689100" y="5184636"/>
            <a:ext cx="4000500" cy="9875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B22743-5D92-4BB6-AC0C-A796FB5CA878}"/>
              </a:ext>
            </a:extLst>
          </p:cNvPr>
          <p:cNvSpPr txBox="1"/>
          <p:nvPr/>
        </p:nvSpPr>
        <p:spPr>
          <a:xfrm>
            <a:off x="794037" y="1606808"/>
            <a:ext cx="3529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tx2">
                    <a:lumMod val="75000"/>
                  </a:schemeClr>
                </a:solidFill>
              </a:rPr>
              <a:t>1</a:t>
            </a:r>
            <a:endParaRPr lang="ko-KR" altLang="en-US" sz="28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989894B-7ABE-910A-3035-3BE2BE01AE6F}"/>
              </a:ext>
            </a:extLst>
          </p:cNvPr>
          <p:cNvSpPr txBox="1"/>
          <p:nvPr/>
        </p:nvSpPr>
        <p:spPr>
          <a:xfrm>
            <a:off x="768672" y="2876808"/>
            <a:ext cx="4042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tx2">
                    <a:lumMod val="75000"/>
                  </a:schemeClr>
                </a:solidFill>
              </a:rPr>
              <a:t>2</a:t>
            </a:r>
            <a:endParaRPr lang="ko-KR" altLang="en-US" sz="28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BA00806-9C93-30C1-7486-2AC6D1A462E8}"/>
              </a:ext>
            </a:extLst>
          </p:cNvPr>
          <p:cNvSpPr txBox="1"/>
          <p:nvPr/>
        </p:nvSpPr>
        <p:spPr>
          <a:xfrm>
            <a:off x="794603" y="4146808"/>
            <a:ext cx="3529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tx2">
                    <a:lumMod val="75000"/>
                  </a:schemeClr>
                </a:solidFill>
              </a:rPr>
              <a:t>3</a:t>
            </a:r>
            <a:endParaRPr lang="ko-KR" altLang="en-US" sz="28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646D679-CE72-0C37-69E9-D49C9A0A4B4C}"/>
              </a:ext>
            </a:extLst>
          </p:cNvPr>
          <p:cNvSpPr txBox="1"/>
          <p:nvPr/>
        </p:nvSpPr>
        <p:spPr>
          <a:xfrm>
            <a:off x="761223" y="5416808"/>
            <a:ext cx="4203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tx2">
                    <a:lumMod val="75000"/>
                  </a:schemeClr>
                </a:solidFill>
              </a:rPr>
              <a:t>4</a:t>
            </a:r>
            <a:endParaRPr lang="ko-KR" altLang="en-US" sz="28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9A4051B-C28B-2A25-6754-46F8EEF36EC1}"/>
              </a:ext>
            </a:extLst>
          </p:cNvPr>
          <p:cNvSpPr txBox="1"/>
          <p:nvPr/>
        </p:nvSpPr>
        <p:spPr>
          <a:xfrm>
            <a:off x="2439649" y="1606808"/>
            <a:ext cx="24994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tx2">
                    <a:lumMod val="75000"/>
                  </a:schemeClr>
                </a:solidFill>
              </a:rPr>
              <a:t>.</a:t>
            </a:r>
            <a:r>
              <a:rPr lang="en-US" altLang="ko-KR" sz="2800" dirty="0" err="1">
                <a:solidFill>
                  <a:schemeClr val="tx2">
                    <a:lumMod val="75000"/>
                  </a:schemeClr>
                </a:solidFill>
              </a:rPr>
              <a:t>jhp</a:t>
            </a:r>
            <a:r>
              <a:rPr lang="ko-KR" altLang="en-US" sz="2800" dirty="0">
                <a:solidFill>
                  <a:schemeClr val="tx2">
                    <a:lumMod val="75000"/>
                  </a:schemeClr>
                </a:solidFill>
              </a:rPr>
              <a:t> 확장자 설계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7C279A6-59F9-B0AB-56BF-5340FADBB59D}"/>
              </a:ext>
            </a:extLst>
          </p:cNvPr>
          <p:cNvSpPr txBox="1"/>
          <p:nvPr/>
        </p:nvSpPr>
        <p:spPr>
          <a:xfrm>
            <a:off x="1926688" y="2876808"/>
            <a:ext cx="35253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err="1">
                <a:solidFill>
                  <a:schemeClr val="tx2">
                    <a:lumMod val="75000"/>
                  </a:schemeClr>
                </a:solidFill>
              </a:rPr>
              <a:t>허프만</a:t>
            </a:r>
            <a:r>
              <a:rPr lang="ko-KR" altLang="en-US" sz="2800" dirty="0">
                <a:solidFill>
                  <a:schemeClr val="tx2">
                    <a:lumMod val="75000"/>
                  </a:schemeClr>
                </a:solidFill>
              </a:rPr>
              <a:t> 코딩</a:t>
            </a:r>
            <a:r>
              <a:rPr lang="en-US" altLang="ko-KR" sz="2800" dirty="0">
                <a:solidFill>
                  <a:schemeClr val="tx2">
                    <a:lumMod val="75000"/>
                  </a:schemeClr>
                </a:solidFill>
              </a:rPr>
              <a:t>, LZ77 </a:t>
            </a:r>
            <a:r>
              <a:rPr lang="ko-KR" altLang="en-US" sz="2800" dirty="0">
                <a:solidFill>
                  <a:schemeClr val="tx2">
                    <a:lumMod val="75000"/>
                  </a:schemeClr>
                </a:solidFill>
              </a:rPr>
              <a:t>압축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AD526F4-E947-CE9F-C9BA-FA8B9DE905D3}"/>
              </a:ext>
            </a:extLst>
          </p:cNvPr>
          <p:cNvSpPr txBox="1"/>
          <p:nvPr/>
        </p:nvSpPr>
        <p:spPr>
          <a:xfrm>
            <a:off x="2091797" y="4146808"/>
            <a:ext cx="31951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>
                <a:solidFill>
                  <a:schemeClr val="tx2">
                    <a:lumMod val="75000"/>
                  </a:schemeClr>
                </a:solidFill>
              </a:rPr>
              <a:t>AES</a:t>
            </a:r>
            <a:r>
              <a:rPr lang="ko-KR" altLang="en-US" sz="2800" dirty="0">
                <a:solidFill>
                  <a:schemeClr val="tx2">
                    <a:lumMod val="75000"/>
                  </a:schemeClr>
                </a:solidFill>
              </a:rPr>
              <a:t> 알고리즘 암호화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D9814B6-7E9E-BDF7-52BF-6B2EEF8216D5}"/>
              </a:ext>
            </a:extLst>
          </p:cNvPr>
          <p:cNvSpPr txBox="1"/>
          <p:nvPr/>
        </p:nvSpPr>
        <p:spPr>
          <a:xfrm>
            <a:off x="1888216" y="5416808"/>
            <a:ext cx="35637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tx2">
                    <a:lumMod val="75000"/>
                  </a:schemeClr>
                </a:solidFill>
              </a:rPr>
              <a:t>이미지 확장자 뷰어 설계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9C15A80-09C7-30BA-74C1-61E1AA7A4AA4}"/>
              </a:ext>
            </a:extLst>
          </p:cNvPr>
          <p:cNvSpPr/>
          <p:nvPr/>
        </p:nvSpPr>
        <p:spPr>
          <a:xfrm>
            <a:off x="9907149" y="6596185"/>
            <a:ext cx="2243015" cy="207107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4C43FB5B-69C4-C49D-A7EC-DBE15DA98507}"/>
              </a:ext>
            </a:extLst>
          </p:cNvPr>
          <p:cNvSpPr/>
          <p:nvPr/>
        </p:nvSpPr>
        <p:spPr>
          <a:xfrm>
            <a:off x="6005918" y="3243926"/>
            <a:ext cx="2157046" cy="116449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98BB9E0-5A03-4602-5E91-8D3A094B6B89}"/>
              </a:ext>
            </a:extLst>
          </p:cNvPr>
          <p:cNvSpPr txBox="1"/>
          <p:nvPr/>
        </p:nvSpPr>
        <p:spPr>
          <a:xfrm>
            <a:off x="8307952" y="2637363"/>
            <a:ext cx="358450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자동화된 데이터 </a:t>
            </a:r>
            <a:endParaRPr lang="en-US" altLang="ko-KR" sz="4000" b="1" spc="-3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  <a:p>
            <a:r>
              <a:rPr lang="ko-KR" altLang="en-US" sz="4000" b="1" spc="-3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크롤링으로부터</a:t>
            </a:r>
            <a:r>
              <a:rPr lang="ko-KR" altLang="en-US" sz="4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 </a:t>
            </a:r>
            <a:endParaRPr lang="en-US" altLang="ko-KR" sz="4000" b="1" spc="-3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  <a:p>
            <a:r>
              <a:rPr lang="ko-KR" altLang="en-US" sz="4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효율적으로 이미지 완벽 보호  </a:t>
            </a:r>
          </a:p>
        </p:txBody>
      </p:sp>
    </p:spTree>
    <p:extLst>
      <p:ext uri="{BB962C8B-B14F-4D97-AF65-F5344CB8AC3E}">
        <p14:creationId xmlns:p14="http://schemas.microsoft.com/office/powerpoint/2010/main" val="37955425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4F9DBCF0-53C1-A5CA-2916-CFA567E5AB5A}"/>
              </a:ext>
            </a:extLst>
          </p:cNvPr>
          <p:cNvGrpSpPr/>
          <p:nvPr/>
        </p:nvGrpSpPr>
        <p:grpSpPr>
          <a:xfrm>
            <a:off x="10024946" y="398401"/>
            <a:ext cx="2167054" cy="768458"/>
            <a:chOff x="8909823" y="398401"/>
            <a:chExt cx="3282177" cy="738121"/>
          </a:xfrm>
          <a:solidFill>
            <a:schemeClr val="bg1"/>
          </a:solidFill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B17C1F52-B223-C89C-5D63-03B2ED28236A}"/>
                </a:ext>
              </a:extLst>
            </p:cNvPr>
            <p:cNvSpPr/>
            <p:nvPr/>
          </p:nvSpPr>
          <p:spPr>
            <a:xfrm>
              <a:off x="10844526" y="398401"/>
              <a:ext cx="1347474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D2F3B72-3851-0E6B-272D-7DF968778CF0}"/>
                </a:ext>
              </a:extLst>
            </p:cNvPr>
            <p:cNvSpPr/>
            <p:nvPr/>
          </p:nvSpPr>
          <p:spPr>
            <a:xfrm>
              <a:off x="9963513" y="398401"/>
              <a:ext cx="724895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E6DE6DAF-C3A5-CCC1-072F-5C5DF6D82C64}"/>
                </a:ext>
              </a:extLst>
            </p:cNvPr>
            <p:cNvSpPr/>
            <p:nvPr/>
          </p:nvSpPr>
          <p:spPr>
            <a:xfrm>
              <a:off x="9283289" y="398401"/>
              <a:ext cx="524106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41C63801-C8EF-D34B-433B-F9C290353AC2}"/>
                </a:ext>
              </a:extLst>
            </p:cNvPr>
            <p:cNvSpPr/>
            <p:nvPr/>
          </p:nvSpPr>
          <p:spPr>
            <a:xfrm>
              <a:off x="8909823" y="398401"/>
              <a:ext cx="217347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6150EDB-54A9-241B-7BB8-FBE9C2BBC64A}"/>
              </a:ext>
            </a:extLst>
          </p:cNvPr>
          <p:cNvSpPr txBox="1"/>
          <p:nvPr/>
        </p:nvSpPr>
        <p:spPr>
          <a:xfrm>
            <a:off x="5017017" y="2505670"/>
            <a:ext cx="21579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bg1"/>
                </a:solidFill>
                <a:latin typeface="+mj-ea"/>
                <a:ea typeface="+mj-ea"/>
              </a:rPr>
              <a:t>Part 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A65560-91DE-4287-4E61-6F7F98826C6D}"/>
              </a:ext>
            </a:extLst>
          </p:cNvPr>
          <p:cNvSpPr txBox="1"/>
          <p:nvPr/>
        </p:nvSpPr>
        <p:spPr>
          <a:xfrm>
            <a:off x="4447153" y="3422159"/>
            <a:ext cx="329769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600" b="1" dirty="0">
                <a:solidFill>
                  <a:schemeClr val="bg1"/>
                </a:solidFill>
                <a:latin typeface="+mj-ea"/>
                <a:ea typeface="+mj-ea"/>
              </a:rPr>
              <a:t>실험 설정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A744195-72B1-1317-9462-2B2260DC6D39}"/>
              </a:ext>
            </a:extLst>
          </p:cNvPr>
          <p:cNvSpPr/>
          <p:nvPr/>
        </p:nvSpPr>
        <p:spPr>
          <a:xfrm>
            <a:off x="9838441" y="6373630"/>
            <a:ext cx="2243015" cy="398401"/>
          </a:xfrm>
          <a:prstGeom prst="rect">
            <a:avLst/>
          </a:prstGeom>
          <a:solidFill>
            <a:srgbClr val="1A335C"/>
          </a:solidFill>
          <a:ln>
            <a:solidFill>
              <a:srgbClr val="1A33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291114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8AD3D9A-FE71-AAA2-5C18-AAFC9BCE6351}"/>
              </a:ext>
            </a:extLst>
          </p:cNvPr>
          <p:cNvSpPr txBox="1"/>
          <p:nvPr/>
        </p:nvSpPr>
        <p:spPr>
          <a:xfrm>
            <a:off x="144966" y="144966"/>
            <a:ext cx="6703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4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E9E676-0120-0E02-E5A7-70281FCD3068}"/>
              </a:ext>
            </a:extLst>
          </p:cNvPr>
          <p:cNvSpPr txBox="1"/>
          <p:nvPr/>
        </p:nvSpPr>
        <p:spPr>
          <a:xfrm>
            <a:off x="854928" y="109284"/>
            <a:ext cx="27719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실험 환경 설정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9EE3E9F-5ABC-15AD-CF67-DEBA1F675F7F}"/>
              </a:ext>
            </a:extLst>
          </p:cNvPr>
          <p:cNvSpPr/>
          <p:nvPr/>
        </p:nvSpPr>
        <p:spPr>
          <a:xfrm>
            <a:off x="520700" y="1104900"/>
            <a:ext cx="5465375" cy="25527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CB17B80-1B65-84F0-0238-050C5DA32C4F}"/>
              </a:ext>
            </a:extLst>
          </p:cNvPr>
          <p:cNvSpPr/>
          <p:nvPr/>
        </p:nvSpPr>
        <p:spPr>
          <a:xfrm>
            <a:off x="6205816" y="1104900"/>
            <a:ext cx="5439972" cy="25527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0BA44C7-F572-7A7E-C618-C5B5EF6B9433}"/>
              </a:ext>
            </a:extLst>
          </p:cNvPr>
          <p:cNvSpPr/>
          <p:nvPr/>
        </p:nvSpPr>
        <p:spPr>
          <a:xfrm>
            <a:off x="520700" y="3879680"/>
            <a:ext cx="5465375" cy="25527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810595B-792E-565F-7F6D-1788E53F3D55}"/>
              </a:ext>
            </a:extLst>
          </p:cNvPr>
          <p:cNvSpPr/>
          <p:nvPr/>
        </p:nvSpPr>
        <p:spPr>
          <a:xfrm>
            <a:off x="6205927" y="3879680"/>
            <a:ext cx="5439972" cy="25527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E1D0ABB-10EF-97AD-184C-CC419C468603}"/>
              </a:ext>
            </a:extLst>
          </p:cNvPr>
          <p:cNvSpPr/>
          <p:nvPr/>
        </p:nvSpPr>
        <p:spPr>
          <a:xfrm>
            <a:off x="685800" y="1270000"/>
            <a:ext cx="5130800" cy="622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389396D-692A-B510-80B2-2962EA6628E7}"/>
              </a:ext>
            </a:extLst>
          </p:cNvPr>
          <p:cNvSpPr/>
          <p:nvPr/>
        </p:nvSpPr>
        <p:spPr>
          <a:xfrm>
            <a:off x="6360402" y="1270000"/>
            <a:ext cx="5130800" cy="622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5B60691-B890-87D7-AE4D-181B1FA5DAF2}"/>
              </a:ext>
            </a:extLst>
          </p:cNvPr>
          <p:cNvSpPr/>
          <p:nvPr/>
        </p:nvSpPr>
        <p:spPr>
          <a:xfrm>
            <a:off x="705945" y="4074550"/>
            <a:ext cx="5130800" cy="622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3FE6DDE-A99D-00CE-A87F-9ECAEFD56B34}"/>
              </a:ext>
            </a:extLst>
          </p:cNvPr>
          <p:cNvSpPr/>
          <p:nvPr/>
        </p:nvSpPr>
        <p:spPr>
          <a:xfrm>
            <a:off x="6367958" y="4102100"/>
            <a:ext cx="5130800" cy="622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772054-A09F-A76D-3604-42F29E352CEA}"/>
              </a:ext>
            </a:extLst>
          </p:cNvPr>
          <p:cNvSpPr txBox="1"/>
          <p:nvPr/>
        </p:nvSpPr>
        <p:spPr>
          <a:xfrm flipH="1">
            <a:off x="1503051" y="1370785"/>
            <a:ext cx="344987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00" b="1" dirty="0"/>
              <a:t>Stable Diffusion </a:t>
            </a:r>
            <a:r>
              <a:rPr lang="en-US" altLang="ko-KR" sz="2200" b="1" dirty="0" err="1"/>
              <a:t>WebUI</a:t>
            </a:r>
            <a:endParaRPr lang="ko-KR" altLang="en-US" sz="2200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92C5CE6-AC11-0FD5-6C89-ACB097759331}"/>
              </a:ext>
            </a:extLst>
          </p:cNvPr>
          <p:cNvSpPr txBox="1"/>
          <p:nvPr/>
        </p:nvSpPr>
        <p:spPr>
          <a:xfrm flipH="1">
            <a:off x="7729462" y="1381095"/>
            <a:ext cx="239268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00" b="1" dirty="0"/>
              <a:t>Fine-Tuning</a:t>
            </a:r>
            <a:endParaRPr lang="ko-KR" altLang="en-US" sz="2200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9AE6703-74C3-3574-6B3D-F7458472368C}"/>
              </a:ext>
            </a:extLst>
          </p:cNvPr>
          <p:cNvSpPr txBox="1"/>
          <p:nvPr/>
        </p:nvSpPr>
        <p:spPr>
          <a:xfrm flipH="1">
            <a:off x="2054859" y="4170256"/>
            <a:ext cx="239268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b="1" dirty="0"/>
              <a:t>실험 데이터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60E8F12-B7D7-8F6F-2E1A-8AD39A86C026}"/>
              </a:ext>
            </a:extLst>
          </p:cNvPr>
          <p:cNvSpPr txBox="1"/>
          <p:nvPr/>
        </p:nvSpPr>
        <p:spPr>
          <a:xfrm flipH="1">
            <a:off x="7729573" y="4193307"/>
            <a:ext cx="239268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b="1" dirty="0"/>
              <a:t>실험 평가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72D5D9D-5385-3667-1438-1FD3E7798562}"/>
              </a:ext>
            </a:extLst>
          </p:cNvPr>
          <p:cNvSpPr txBox="1"/>
          <p:nvPr/>
        </p:nvSpPr>
        <p:spPr>
          <a:xfrm>
            <a:off x="6639314" y="2180030"/>
            <a:ext cx="4951997" cy="1170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55600" indent="-3556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 err="1"/>
              <a:t>Dreambooth</a:t>
            </a:r>
            <a:r>
              <a:rPr lang="en-US" altLang="ko-KR" sz="2000" dirty="0"/>
              <a:t>, stable_diffusion_v1.5</a:t>
            </a:r>
          </a:p>
          <a:p>
            <a:pPr marL="355600" indent="-3556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/>
              <a:t>이미지 크기 </a:t>
            </a:r>
            <a:r>
              <a:rPr lang="en-US" altLang="ko-KR" sz="2000" dirty="0"/>
              <a:t>512*512</a:t>
            </a:r>
          </a:p>
          <a:p>
            <a:pPr marL="355600" indent="-3556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/>
              <a:t>Training steps, learning rate 400, 2e-6</a:t>
            </a:r>
            <a:endParaRPr lang="ko-KR" altLang="en-US" sz="20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C1D5534-F2BF-2318-60FA-E11F0EEA88B3}"/>
              </a:ext>
            </a:extLst>
          </p:cNvPr>
          <p:cNvSpPr txBox="1"/>
          <p:nvPr/>
        </p:nvSpPr>
        <p:spPr>
          <a:xfrm>
            <a:off x="893029" y="5140454"/>
            <a:ext cx="4448654" cy="1170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55600" indent="-3556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/>
              <a:t>두명의 일러스트레이터</a:t>
            </a:r>
            <a:r>
              <a:rPr lang="en-US" altLang="ko-KR" sz="2000" dirty="0"/>
              <a:t>, </a:t>
            </a:r>
            <a:r>
              <a:rPr lang="ko-KR" altLang="en-US" sz="2000" dirty="0"/>
              <a:t>각각 </a:t>
            </a:r>
            <a:r>
              <a:rPr lang="en-US" altLang="ko-KR" sz="2000" dirty="0"/>
              <a:t>10</a:t>
            </a:r>
            <a:r>
              <a:rPr lang="ko-KR" altLang="en-US" sz="2000" dirty="0"/>
              <a:t>장 내외</a:t>
            </a:r>
            <a:endParaRPr lang="en-US" altLang="ko-KR" sz="2000" dirty="0"/>
          </a:p>
          <a:p>
            <a:pPr marL="355600" indent="-3556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/>
              <a:t>독창적이지 못한 일러스트 제외</a:t>
            </a:r>
            <a:endParaRPr lang="en-US" altLang="ko-KR" sz="2000" dirty="0"/>
          </a:p>
          <a:p>
            <a:pPr marL="355600" indent="-355600">
              <a:lnSpc>
                <a:spcPct val="120000"/>
              </a:lnSpc>
              <a:buFont typeface="Wingdings" panose="05000000000000000000" pitchFamily="2" charset="2"/>
              <a:buChar char="§"/>
            </a:pPr>
            <a:endParaRPr lang="en-US" altLang="ko-KR" sz="20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9CE2317-4CEA-5367-56B3-21E1954DC17A}"/>
              </a:ext>
            </a:extLst>
          </p:cNvPr>
          <p:cNvSpPr txBox="1"/>
          <p:nvPr/>
        </p:nvSpPr>
        <p:spPr>
          <a:xfrm>
            <a:off x="6761540" y="5140454"/>
            <a:ext cx="3852337" cy="8008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55600" indent="-3556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/>
              <a:t>G-FID, Inception Score</a:t>
            </a:r>
          </a:p>
          <a:p>
            <a:pPr marL="355600" indent="-3556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/>
              <a:t>이미지 변형 성능평가 </a:t>
            </a:r>
            <a:r>
              <a:rPr lang="en-US" altLang="ko-KR" sz="2000" dirty="0"/>
              <a:t>(</a:t>
            </a:r>
            <a:r>
              <a:rPr lang="ko-KR" altLang="en-US" sz="2000" dirty="0"/>
              <a:t>시간 측정</a:t>
            </a:r>
            <a:r>
              <a:rPr lang="en-US" altLang="ko-KR" sz="2000" dirty="0"/>
              <a:t>)</a:t>
            </a:r>
            <a:endParaRPr lang="ko-KR" altLang="en-US" sz="20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C8F6138-A18A-EAA3-4658-96CDADA882D4}"/>
              </a:ext>
            </a:extLst>
          </p:cNvPr>
          <p:cNvSpPr/>
          <p:nvPr/>
        </p:nvSpPr>
        <p:spPr>
          <a:xfrm>
            <a:off x="9907149" y="6596185"/>
            <a:ext cx="2243015" cy="207107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1" name="그림 10" descr="텍스트, 모니터, 실내, 검은색이(가) 표시된 사진">
            <a:extLst>
              <a:ext uri="{FF2B5EF4-FFF2-40B4-BE49-F238E27FC236}">
                <a16:creationId xmlns:a16="http://schemas.microsoft.com/office/drawing/2014/main" id="{196707E1-57C9-58A0-EDA5-B1ACD21A588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892976"/>
            <a:ext cx="2787595" cy="174224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1795A02-5A66-767C-57FA-2844A651AD81}"/>
              </a:ext>
            </a:extLst>
          </p:cNvPr>
          <p:cNvSpPr txBox="1"/>
          <p:nvPr/>
        </p:nvSpPr>
        <p:spPr>
          <a:xfrm>
            <a:off x="3473285" y="2137433"/>
            <a:ext cx="2512901" cy="1170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5600" indent="-3556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/>
              <a:t>Google </a:t>
            </a:r>
            <a:r>
              <a:rPr lang="en-US" altLang="ko-KR" sz="2000" dirty="0" err="1"/>
              <a:t>Colaboratory</a:t>
            </a:r>
            <a:r>
              <a:rPr lang="en-US" altLang="ko-KR" sz="2000" dirty="0"/>
              <a:t> Pro</a:t>
            </a:r>
          </a:p>
          <a:p>
            <a:pPr marL="355600" indent="-3556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/>
              <a:t>Nvidia A-100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5840353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8AD3D9A-FE71-AAA2-5C18-AAFC9BCE6351}"/>
              </a:ext>
            </a:extLst>
          </p:cNvPr>
          <p:cNvSpPr txBox="1"/>
          <p:nvPr/>
        </p:nvSpPr>
        <p:spPr>
          <a:xfrm>
            <a:off x="144966" y="144966"/>
            <a:ext cx="6703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4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E9E676-0120-0E02-E5A7-70281FCD3068}"/>
              </a:ext>
            </a:extLst>
          </p:cNvPr>
          <p:cNvSpPr txBox="1"/>
          <p:nvPr/>
        </p:nvSpPr>
        <p:spPr>
          <a:xfrm>
            <a:off x="854928" y="109284"/>
            <a:ext cx="180690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일러스트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FADE90E-164E-BAB4-5940-F5CD7B030AFD}"/>
              </a:ext>
            </a:extLst>
          </p:cNvPr>
          <p:cNvSpPr/>
          <p:nvPr/>
        </p:nvSpPr>
        <p:spPr>
          <a:xfrm>
            <a:off x="9907149" y="6596185"/>
            <a:ext cx="2243015" cy="207107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80C45B99-7ADA-0206-2EEA-DCE8BC0EDC9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7613" y="1020287"/>
            <a:ext cx="4679461" cy="467946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44DDA5E-32F7-00B0-CA7C-36FFEFD14A4E}"/>
              </a:ext>
            </a:extLst>
          </p:cNvPr>
          <p:cNvSpPr txBox="1"/>
          <p:nvPr/>
        </p:nvSpPr>
        <p:spPr>
          <a:xfrm flipH="1">
            <a:off x="1998315" y="5963687"/>
            <a:ext cx="239268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b="1" dirty="0"/>
              <a:t>일러스트레이터 </a:t>
            </a:r>
            <a:r>
              <a:rPr lang="en-US" altLang="ko-KR" sz="2200" b="1" dirty="0"/>
              <a:t>1 [A]</a:t>
            </a:r>
            <a:endParaRPr lang="ko-KR" altLang="en-US" sz="22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E66909-7E74-8682-5B44-9AADAC9F2697}"/>
              </a:ext>
            </a:extLst>
          </p:cNvPr>
          <p:cNvSpPr txBox="1"/>
          <p:nvPr/>
        </p:nvSpPr>
        <p:spPr>
          <a:xfrm flipH="1">
            <a:off x="7801004" y="5963687"/>
            <a:ext cx="239268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b="1" dirty="0"/>
              <a:t>일러스트레이터 </a:t>
            </a:r>
            <a:r>
              <a:rPr lang="en-US" altLang="ko-KR" sz="2200" b="1" dirty="0"/>
              <a:t>2 [B]</a:t>
            </a:r>
            <a:endParaRPr lang="ko-KR" altLang="en-US" sz="2200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8BE1E5E-0BFD-11EC-B61F-0DF4E02972E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926" y="1020286"/>
            <a:ext cx="4679462" cy="4679462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794239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8AD3D9A-FE71-AAA2-5C18-AAFC9BCE6351}"/>
              </a:ext>
            </a:extLst>
          </p:cNvPr>
          <p:cNvSpPr txBox="1"/>
          <p:nvPr/>
        </p:nvSpPr>
        <p:spPr>
          <a:xfrm>
            <a:off x="144966" y="144966"/>
            <a:ext cx="6703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4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E9E676-0120-0E02-E5A7-70281FCD3068}"/>
              </a:ext>
            </a:extLst>
          </p:cNvPr>
          <p:cNvSpPr txBox="1"/>
          <p:nvPr/>
        </p:nvSpPr>
        <p:spPr>
          <a:xfrm>
            <a:off x="854928" y="109284"/>
            <a:ext cx="64379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이미지 확장자</a:t>
            </a:r>
            <a:r>
              <a:rPr lang="en-US" altLang="ko-KR" sz="4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4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뷰어 설계 실험 설정 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FADE90E-164E-BAB4-5940-F5CD7B030AFD}"/>
              </a:ext>
            </a:extLst>
          </p:cNvPr>
          <p:cNvSpPr/>
          <p:nvPr/>
        </p:nvSpPr>
        <p:spPr>
          <a:xfrm>
            <a:off x="9907149" y="6596185"/>
            <a:ext cx="2243015" cy="207107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91E929B-E4CF-DEB0-489A-B2969E8FE1B9}"/>
              </a:ext>
            </a:extLst>
          </p:cNvPr>
          <p:cNvSpPr/>
          <p:nvPr/>
        </p:nvSpPr>
        <p:spPr>
          <a:xfrm>
            <a:off x="495299" y="2463800"/>
            <a:ext cx="5465375" cy="38989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8B4F980-6BE6-6A2F-C2A8-0BCF0E8F0528}"/>
              </a:ext>
            </a:extLst>
          </p:cNvPr>
          <p:cNvSpPr/>
          <p:nvPr/>
        </p:nvSpPr>
        <p:spPr>
          <a:xfrm>
            <a:off x="6256729" y="2463800"/>
            <a:ext cx="5439972" cy="38989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1831E54-AE5D-B90C-0063-F9D568ECE854}"/>
              </a:ext>
            </a:extLst>
          </p:cNvPr>
          <p:cNvSpPr/>
          <p:nvPr/>
        </p:nvSpPr>
        <p:spPr>
          <a:xfrm>
            <a:off x="495300" y="1104900"/>
            <a:ext cx="11176000" cy="1193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000" b="1" dirty="0">
                <a:solidFill>
                  <a:schemeClr val="tx1"/>
                </a:solidFill>
              </a:rPr>
              <a:t>궁극적 목표 </a:t>
            </a:r>
            <a:r>
              <a:rPr lang="en-US" altLang="ko-KR" sz="3000" b="1" dirty="0">
                <a:solidFill>
                  <a:schemeClr val="tx1"/>
                </a:solidFill>
                <a:sym typeface="Wingdings" panose="05000000000000000000" pitchFamily="2" charset="2"/>
              </a:rPr>
              <a:t></a:t>
            </a:r>
            <a:r>
              <a:rPr lang="ko-KR" altLang="en-US" sz="3000" b="1" dirty="0">
                <a:solidFill>
                  <a:schemeClr val="tx1"/>
                </a:solidFill>
                <a:sym typeface="Wingdings" panose="05000000000000000000" pitchFamily="2" charset="2"/>
              </a:rPr>
              <a:t> 이미지를 대량 데이터 </a:t>
            </a:r>
            <a:r>
              <a:rPr lang="ko-KR" altLang="en-US" sz="3000" b="1" dirty="0" err="1">
                <a:solidFill>
                  <a:schemeClr val="tx1"/>
                </a:solidFill>
                <a:sym typeface="Wingdings" panose="05000000000000000000" pitchFamily="2" charset="2"/>
              </a:rPr>
              <a:t>크롤링으로부터</a:t>
            </a:r>
            <a:r>
              <a:rPr lang="ko-KR" altLang="en-US" sz="3000" b="1" dirty="0">
                <a:solidFill>
                  <a:schemeClr val="tx1"/>
                </a:solidFill>
                <a:sym typeface="Wingdings" panose="05000000000000000000" pitchFamily="2" charset="2"/>
              </a:rPr>
              <a:t> 보호</a:t>
            </a:r>
            <a:endParaRPr lang="ko-KR" altLang="en-US" sz="3000" b="1" dirty="0">
              <a:solidFill>
                <a:schemeClr val="tx1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77F38DB-406D-B5FB-D488-88C2DEB2B179}"/>
              </a:ext>
            </a:extLst>
          </p:cNvPr>
          <p:cNvSpPr/>
          <p:nvPr/>
        </p:nvSpPr>
        <p:spPr>
          <a:xfrm>
            <a:off x="808930" y="2777427"/>
            <a:ext cx="4880670" cy="2400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7E5973B-2191-783C-CBCF-CCC4073AB540}"/>
              </a:ext>
            </a:extLst>
          </p:cNvPr>
          <p:cNvSpPr/>
          <p:nvPr/>
        </p:nvSpPr>
        <p:spPr>
          <a:xfrm>
            <a:off x="6502400" y="2777427"/>
            <a:ext cx="4880670" cy="2400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BCD8ED-B1B4-C2B4-34F1-517ACE005591}"/>
              </a:ext>
            </a:extLst>
          </p:cNvPr>
          <p:cNvSpPr txBox="1"/>
          <p:nvPr/>
        </p:nvSpPr>
        <p:spPr>
          <a:xfrm>
            <a:off x="2365052" y="5491354"/>
            <a:ext cx="17684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spc="-300" dirty="0"/>
              <a:t>1. </a:t>
            </a:r>
            <a:r>
              <a:rPr lang="ko-KR" altLang="en-US" sz="2400" b="1" spc="-300" dirty="0"/>
              <a:t>이미지 확장자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F8C170B-F693-3BB6-857D-7DC4D61E4F84}"/>
              </a:ext>
            </a:extLst>
          </p:cNvPr>
          <p:cNvSpPr txBox="1"/>
          <p:nvPr/>
        </p:nvSpPr>
        <p:spPr>
          <a:xfrm>
            <a:off x="7899589" y="5491353"/>
            <a:ext cx="21034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spc="-300" dirty="0"/>
              <a:t>2 .</a:t>
            </a:r>
            <a:r>
              <a:rPr lang="ko-KR" altLang="en-US" sz="2400" b="1" spc="-300" dirty="0"/>
              <a:t> 확장자 전용 뷰어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6269448-03DC-E0DB-6275-748E33962891}"/>
              </a:ext>
            </a:extLst>
          </p:cNvPr>
          <p:cNvSpPr txBox="1"/>
          <p:nvPr/>
        </p:nvSpPr>
        <p:spPr>
          <a:xfrm>
            <a:off x="968581" y="2859648"/>
            <a:ext cx="4490332" cy="22781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55600" indent="-3556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/>
              <a:t>클라이언트 사이드 렌더링</a:t>
            </a:r>
            <a:endParaRPr lang="en-US" altLang="ko-KR" sz="2000" dirty="0"/>
          </a:p>
          <a:p>
            <a:pPr marL="355600" indent="-3556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/>
              <a:t>무손실 압축 </a:t>
            </a:r>
            <a:endParaRPr lang="en-US" altLang="ko-KR" sz="2000" dirty="0"/>
          </a:p>
          <a:p>
            <a:pPr marL="355600" indent="-3556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/>
              <a:t>이미지 데이터 보호</a:t>
            </a:r>
            <a:endParaRPr lang="en-US" altLang="ko-KR" sz="2000" dirty="0"/>
          </a:p>
          <a:p>
            <a:pPr>
              <a:lnSpc>
                <a:spcPct val="120000"/>
              </a:lnSpc>
            </a:pPr>
            <a:endParaRPr lang="en-US" altLang="ko-KR" sz="2000" dirty="0"/>
          </a:p>
          <a:p>
            <a:pPr>
              <a:lnSpc>
                <a:spcPct val="120000"/>
              </a:lnSpc>
            </a:pPr>
            <a:r>
              <a:rPr lang="en-US" altLang="ko-KR" sz="2000" dirty="0">
                <a:sym typeface="Wingdings" panose="05000000000000000000" pitchFamily="2" charset="2"/>
              </a:rPr>
              <a:t> </a:t>
            </a:r>
            <a:r>
              <a:rPr lang="ko-KR" altLang="en-US" sz="2000" b="1" dirty="0">
                <a:sym typeface="Wingdings" panose="05000000000000000000" pitchFamily="2" charset="2"/>
              </a:rPr>
              <a:t>확장자의 용량</a:t>
            </a:r>
            <a:r>
              <a:rPr lang="en-US" altLang="ko-KR" sz="2000" b="1" dirty="0">
                <a:sym typeface="Wingdings" panose="05000000000000000000" pitchFamily="2" charset="2"/>
              </a:rPr>
              <a:t>, </a:t>
            </a:r>
            <a:r>
              <a:rPr lang="ko-KR" altLang="en-US" sz="2000" b="1" dirty="0">
                <a:sym typeface="Wingdings" panose="05000000000000000000" pitchFamily="2" charset="2"/>
              </a:rPr>
              <a:t>압축 및 암호화 시간 비교</a:t>
            </a:r>
            <a:endParaRPr lang="en-US" altLang="ko-KR" sz="2000" b="1" dirty="0"/>
          </a:p>
          <a:p>
            <a:pPr marL="355600" indent="-355600">
              <a:lnSpc>
                <a:spcPct val="120000"/>
              </a:lnSpc>
              <a:buFont typeface="Wingdings" panose="05000000000000000000" pitchFamily="2" charset="2"/>
              <a:buChar char="§"/>
            </a:pPr>
            <a:endParaRPr lang="ko-KR" altLang="en-US" sz="20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711D46A-3954-FFE3-8871-9742D49269A6}"/>
              </a:ext>
            </a:extLst>
          </p:cNvPr>
          <p:cNvSpPr txBox="1"/>
          <p:nvPr/>
        </p:nvSpPr>
        <p:spPr>
          <a:xfrm>
            <a:off x="6611051" y="2873726"/>
            <a:ext cx="4680525" cy="22781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5600" indent="-3556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/>
              <a:t>.</a:t>
            </a:r>
            <a:r>
              <a:rPr lang="en-US" altLang="ko-KR" sz="2000" dirty="0" err="1"/>
              <a:t>jhp</a:t>
            </a:r>
            <a:r>
              <a:rPr lang="en-US" altLang="ko-KR" sz="2000" dirty="0"/>
              <a:t> </a:t>
            </a:r>
            <a:r>
              <a:rPr lang="ko-KR" altLang="en-US" sz="2000" dirty="0"/>
              <a:t>파일의 데이터를 읽는 유일한 뷰어</a:t>
            </a:r>
            <a:endParaRPr lang="en-US" altLang="ko-KR" sz="2000" dirty="0"/>
          </a:p>
          <a:p>
            <a:pPr marL="355600" indent="-3556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/>
              <a:t>시청자에게 </a:t>
            </a:r>
            <a:r>
              <a:rPr lang="en-US" altLang="ko-KR" sz="2000" dirty="0"/>
              <a:t>100% </a:t>
            </a:r>
            <a:r>
              <a:rPr lang="ko-KR" altLang="en-US" sz="2000" dirty="0"/>
              <a:t>원본 이미지 제공</a:t>
            </a:r>
            <a:endParaRPr lang="en-US" altLang="ko-KR" sz="2000" dirty="0"/>
          </a:p>
          <a:p>
            <a:pPr marL="355600" indent="-3556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/>
              <a:t>이미지 데이터 안전하게 접근</a:t>
            </a:r>
            <a:endParaRPr lang="en-US" altLang="ko-KR" sz="2000" dirty="0"/>
          </a:p>
          <a:p>
            <a:pPr marL="355600" indent="-3556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/>
              <a:t>SEO </a:t>
            </a:r>
            <a:r>
              <a:rPr lang="ko-KR" altLang="en-US" sz="2000" dirty="0"/>
              <a:t>저하를 통한 </a:t>
            </a:r>
            <a:r>
              <a:rPr lang="ko-KR" altLang="en-US" sz="2000" dirty="0" err="1"/>
              <a:t>크롤링</a:t>
            </a:r>
            <a:r>
              <a:rPr lang="ko-KR" altLang="en-US" sz="2000" dirty="0"/>
              <a:t> 방지</a:t>
            </a:r>
            <a:endParaRPr lang="en-US" altLang="ko-KR" sz="2000" dirty="0"/>
          </a:p>
          <a:p>
            <a:pPr>
              <a:lnSpc>
                <a:spcPct val="120000"/>
              </a:lnSpc>
            </a:pPr>
            <a:r>
              <a:rPr lang="en-US" altLang="ko-KR" sz="2000" b="1" dirty="0">
                <a:sym typeface="Wingdings" panose="05000000000000000000" pitchFamily="2" charset="2"/>
              </a:rPr>
              <a:t> </a:t>
            </a:r>
            <a:r>
              <a:rPr lang="ko-KR" altLang="en-US" sz="2000" b="1" dirty="0">
                <a:sym typeface="Wingdings" panose="05000000000000000000" pitchFamily="2" charset="2"/>
              </a:rPr>
              <a:t>이미지 데이터 접근의 정확성</a:t>
            </a:r>
            <a:r>
              <a:rPr lang="en-US" altLang="ko-KR" sz="2000" b="1" dirty="0">
                <a:sym typeface="Wingdings" panose="05000000000000000000" pitchFamily="2" charset="2"/>
              </a:rPr>
              <a:t>, </a:t>
            </a:r>
            <a:r>
              <a:rPr lang="ko-KR" altLang="en-US" sz="2000" b="1" dirty="0">
                <a:sym typeface="Wingdings" panose="05000000000000000000" pitchFamily="2" charset="2"/>
              </a:rPr>
              <a:t>안전성 여부</a:t>
            </a:r>
            <a:r>
              <a:rPr lang="en-US" altLang="ko-KR" sz="2000" b="1" dirty="0">
                <a:sym typeface="Wingdings" panose="05000000000000000000" pitchFamily="2" charset="2"/>
              </a:rPr>
              <a:t> </a:t>
            </a:r>
            <a:endParaRPr lang="en-US" altLang="ko-KR" sz="2000" b="1" dirty="0"/>
          </a:p>
          <a:p>
            <a:pPr marL="355600" indent="-355600">
              <a:lnSpc>
                <a:spcPct val="120000"/>
              </a:lnSpc>
              <a:buFont typeface="Wingdings" panose="05000000000000000000" pitchFamily="2" charset="2"/>
              <a:buChar char="§"/>
            </a:pP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0618717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40EC6A1-67C3-DA63-7B6D-5DEFB72A85C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3ABADEBF-3BEB-5A02-135E-F8410EED01D2}"/>
              </a:ext>
            </a:extLst>
          </p:cNvPr>
          <p:cNvSpPr/>
          <p:nvPr/>
        </p:nvSpPr>
        <p:spPr>
          <a:xfrm>
            <a:off x="0" y="7126"/>
            <a:ext cx="12192000" cy="6858000"/>
          </a:xfrm>
          <a:prstGeom prst="rect">
            <a:avLst/>
          </a:prstGeom>
          <a:solidFill>
            <a:schemeClr val="tx2">
              <a:lumMod val="20000"/>
              <a:lumOff val="8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C17EA9F6-6252-DCA0-76EB-899BE8D59797}"/>
              </a:ext>
            </a:extLst>
          </p:cNvPr>
          <p:cNvGrpSpPr/>
          <p:nvPr/>
        </p:nvGrpSpPr>
        <p:grpSpPr>
          <a:xfrm>
            <a:off x="10024946" y="398401"/>
            <a:ext cx="2167054" cy="768458"/>
            <a:chOff x="8909823" y="398401"/>
            <a:chExt cx="3282177" cy="738121"/>
          </a:xfrm>
          <a:solidFill>
            <a:schemeClr val="accent6"/>
          </a:solidFill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AD466E74-5CC2-4379-F2BC-8B05EF7BB056}"/>
                </a:ext>
              </a:extLst>
            </p:cNvPr>
            <p:cNvSpPr/>
            <p:nvPr/>
          </p:nvSpPr>
          <p:spPr>
            <a:xfrm>
              <a:off x="10844526" y="398401"/>
              <a:ext cx="1347474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F7B028A5-AAF5-9125-F9FD-B47BE82015F8}"/>
                </a:ext>
              </a:extLst>
            </p:cNvPr>
            <p:cNvSpPr/>
            <p:nvPr/>
          </p:nvSpPr>
          <p:spPr>
            <a:xfrm>
              <a:off x="9963513" y="398401"/>
              <a:ext cx="724895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63921677-86B1-E3F6-B4A3-4FA06AE38E7E}"/>
                </a:ext>
              </a:extLst>
            </p:cNvPr>
            <p:cNvSpPr/>
            <p:nvPr/>
          </p:nvSpPr>
          <p:spPr>
            <a:xfrm>
              <a:off x="9283289" y="398401"/>
              <a:ext cx="524106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A357DAFB-622F-BA9B-8F7E-9E3A7143612A}"/>
                </a:ext>
              </a:extLst>
            </p:cNvPr>
            <p:cNvSpPr/>
            <p:nvPr/>
          </p:nvSpPr>
          <p:spPr>
            <a:xfrm>
              <a:off x="8909823" y="398401"/>
              <a:ext cx="217347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5D318EF6-AEB1-3244-CA6B-AE2D9D7C41CF}"/>
              </a:ext>
            </a:extLst>
          </p:cNvPr>
          <p:cNvSpPr txBox="1"/>
          <p:nvPr/>
        </p:nvSpPr>
        <p:spPr>
          <a:xfrm>
            <a:off x="892098" y="490242"/>
            <a:ext cx="8931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accent6"/>
                </a:solidFill>
              </a:rPr>
              <a:t>목차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9E5079C-5BFF-B6E8-1345-B3B9E016BCCF}"/>
              </a:ext>
            </a:extLst>
          </p:cNvPr>
          <p:cNvSpPr txBox="1"/>
          <p:nvPr/>
        </p:nvSpPr>
        <p:spPr>
          <a:xfrm>
            <a:off x="1888368" y="674907"/>
            <a:ext cx="23631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accent6"/>
                </a:solidFill>
              </a:rPr>
              <a:t>Table of contents</a:t>
            </a:r>
            <a:endParaRPr lang="ko-KR" altLang="en-US" sz="2000" b="1" dirty="0">
              <a:solidFill>
                <a:schemeClr val="accent6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03728E6-3464-39D3-A702-FF815E14E632}"/>
              </a:ext>
            </a:extLst>
          </p:cNvPr>
          <p:cNvSpPr txBox="1"/>
          <p:nvPr/>
        </p:nvSpPr>
        <p:spPr>
          <a:xfrm>
            <a:off x="964233" y="1846570"/>
            <a:ext cx="44916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>
                <a:solidFill>
                  <a:schemeClr val="accent6"/>
                </a:solidFill>
              </a:rPr>
              <a:t>1</a:t>
            </a:r>
            <a:endParaRPr lang="ko-KR" altLang="en-US" sz="4400" b="1" dirty="0">
              <a:solidFill>
                <a:schemeClr val="accent6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8EB80B0-2A16-4973-D6D6-19608F66E562}"/>
              </a:ext>
            </a:extLst>
          </p:cNvPr>
          <p:cNvSpPr txBox="1"/>
          <p:nvPr/>
        </p:nvSpPr>
        <p:spPr>
          <a:xfrm>
            <a:off x="1785291" y="2031235"/>
            <a:ext cx="7809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 dirty="0">
                <a:solidFill>
                  <a:schemeClr val="accent6"/>
                </a:solidFill>
              </a:rPr>
              <a:t>서론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2345186-FA37-E540-7876-6828A26ED75C}"/>
              </a:ext>
            </a:extLst>
          </p:cNvPr>
          <p:cNvSpPr txBox="1"/>
          <p:nvPr/>
        </p:nvSpPr>
        <p:spPr>
          <a:xfrm>
            <a:off x="925551" y="3003382"/>
            <a:ext cx="52931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>
                <a:solidFill>
                  <a:schemeClr val="accent6"/>
                </a:solidFill>
              </a:rPr>
              <a:t>2</a:t>
            </a:r>
            <a:endParaRPr lang="ko-KR" altLang="en-US" sz="4400" b="1" dirty="0">
              <a:solidFill>
                <a:schemeClr val="accent6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620C9CE-81CB-9CF0-C84E-9132F6EDB6E5}"/>
              </a:ext>
            </a:extLst>
          </p:cNvPr>
          <p:cNvSpPr txBox="1"/>
          <p:nvPr/>
        </p:nvSpPr>
        <p:spPr>
          <a:xfrm>
            <a:off x="1785291" y="3188047"/>
            <a:ext cx="18117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 dirty="0">
                <a:solidFill>
                  <a:schemeClr val="accent6"/>
                </a:solidFill>
              </a:rPr>
              <a:t>이론적 배경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9E0C63A-CA30-D6C6-CB70-B04667AB2F51}"/>
              </a:ext>
            </a:extLst>
          </p:cNvPr>
          <p:cNvSpPr txBox="1"/>
          <p:nvPr/>
        </p:nvSpPr>
        <p:spPr>
          <a:xfrm>
            <a:off x="925551" y="4160194"/>
            <a:ext cx="54534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>
                <a:solidFill>
                  <a:schemeClr val="accent6"/>
                </a:solidFill>
              </a:rPr>
              <a:t>3</a:t>
            </a:r>
            <a:endParaRPr lang="ko-KR" altLang="en-US" sz="4400" b="1" dirty="0">
              <a:solidFill>
                <a:schemeClr val="accent6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88A9DD1-BABD-382A-AB9E-80D23838B32D}"/>
              </a:ext>
            </a:extLst>
          </p:cNvPr>
          <p:cNvSpPr txBox="1"/>
          <p:nvPr/>
        </p:nvSpPr>
        <p:spPr>
          <a:xfrm>
            <a:off x="1785291" y="4344859"/>
            <a:ext cx="15135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 dirty="0">
                <a:solidFill>
                  <a:schemeClr val="accent6"/>
                </a:solidFill>
              </a:rPr>
              <a:t>연구 방법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F634E73-6C45-9063-3A46-0567FA7E112F}"/>
              </a:ext>
            </a:extLst>
          </p:cNvPr>
          <p:cNvSpPr txBox="1"/>
          <p:nvPr/>
        </p:nvSpPr>
        <p:spPr>
          <a:xfrm>
            <a:off x="892098" y="5317006"/>
            <a:ext cx="55496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>
                <a:solidFill>
                  <a:schemeClr val="accent6"/>
                </a:solidFill>
              </a:rPr>
              <a:t>4</a:t>
            </a:r>
            <a:endParaRPr lang="ko-KR" altLang="en-US" sz="4400" b="1" dirty="0">
              <a:solidFill>
                <a:schemeClr val="accent6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2F8A525-8A9C-B393-77A9-FB9409C711DB}"/>
              </a:ext>
            </a:extLst>
          </p:cNvPr>
          <p:cNvSpPr txBox="1"/>
          <p:nvPr/>
        </p:nvSpPr>
        <p:spPr>
          <a:xfrm>
            <a:off x="1785291" y="5501671"/>
            <a:ext cx="15135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 dirty="0">
                <a:solidFill>
                  <a:schemeClr val="accent6"/>
                </a:solidFill>
              </a:rPr>
              <a:t>실험 설정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234D1E3-7024-850D-2C94-3C8E1CD0B63C}"/>
              </a:ext>
            </a:extLst>
          </p:cNvPr>
          <p:cNvSpPr txBox="1"/>
          <p:nvPr/>
        </p:nvSpPr>
        <p:spPr>
          <a:xfrm>
            <a:off x="5109654" y="1975524"/>
            <a:ext cx="53893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>
                <a:solidFill>
                  <a:schemeClr val="accent6"/>
                </a:solidFill>
              </a:rPr>
              <a:t>5</a:t>
            </a:r>
            <a:endParaRPr lang="ko-KR" altLang="en-US" sz="4400" b="1" dirty="0">
              <a:solidFill>
                <a:schemeClr val="accent6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796B72-ACAA-84AA-C1C6-2F11C3FCB987}"/>
              </a:ext>
            </a:extLst>
          </p:cNvPr>
          <p:cNvSpPr txBox="1"/>
          <p:nvPr/>
        </p:nvSpPr>
        <p:spPr>
          <a:xfrm>
            <a:off x="5930712" y="2160189"/>
            <a:ext cx="15135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 dirty="0">
                <a:solidFill>
                  <a:schemeClr val="accent6"/>
                </a:solidFill>
              </a:rPr>
              <a:t>실험 결과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484977-49AB-D032-03CD-3622C15A57D6}"/>
              </a:ext>
            </a:extLst>
          </p:cNvPr>
          <p:cNvSpPr txBox="1"/>
          <p:nvPr/>
        </p:nvSpPr>
        <p:spPr>
          <a:xfrm>
            <a:off x="5070972" y="3132336"/>
            <a:ext cx="54694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>
                <a:solidFill>
                  <a:schemeClr val="accent6"/>
                </a:solidFill>
              </a:rPr>
              <a:t>6</a:t>
            </a:r>
            <a:endParaRPr lang="ko-KR" altLang="en-US" sz="4400" b="1" dirty="0">
              <a:solidFill>
                <a:schemeClr val="accent6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8EBC73-804A-A373-970D-0F06D9450831}"/>
              </a:ext>
            </a:extLst>
          </p:cNvPr>
          <p:cNvSpPr txBox="1"/>
          <p:nvPr/>
        </p:nvSpPr>
        <p:spPr>
          <a:xfrm>
            <a:off x="5930712" y="3317001"/>
            <a:ext cx="7809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 dirty="0">
                <a:solidFill>
                  <a:schemeClr val="accent6"/>
                </a:solidFill>
              </a:rPr>
              <a:t>결론</a:t>
            </a:r>
          </a:p>
        </p:txBody>
      </p:sp>
    </p:spTree>
    <p:extLst>
      <p:ext uri="{BB962C8B-B14F-4D97-AF65-F5344CB8AC3E}">
        <p14:creationId xmlns:p14="http://schemas.microsoft.com/office/powerpoint/2010/main" val="31546279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8AD3D9A-FE71-AAA2-5C18-AAFC9BCE6351}"/>
              </a:ext>
            </a:extLst>
          </p:cNvPr>
          <p:cNvSpPr txBox="1"/>
          <p:nvPr/>
        </p:nvSpPr>
        <p:spPr>
          <a:xfrm>
            <a:off x="144966" y="144966"/>
            <a:ext cx="6703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4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E9E676-0120-0E02-E5A7-70281FCD3068}"/>
              </a:ext>
            </a:extLst>
          </p:cNvPr>
          <p:cNvSpPr txBox="1"/>
          <p:nvPr/>
        </p:nvSpPr>
        <p:spPr>
          <a:xfrm>
            <a:off x="854928" y="109284"/>
            <a:ext cx="528221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이미지 뷰어 암호화 프로토콜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FADE90E-164E-BAB4-5940-F5CD7B030AFD}"/>
              </a:ext>
            </a:extLst>
          </p:cNvPr>
          <p:cNvSpPr/>
          <p:nvPr/>
        </p:nvSpPr>
        <p:spPr>
          <a:xfrm>
            <a:off x="9907149" y="6596185"/>
            <a:ext cx="2243015" cy="207107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F2E29779-3F96-AC6F-7781-50BE2889FFD7}"/>
              </a:ext>
            </a:extLst>
          </p:cNvPr>
          <p:cNvSpPr/>
          <p:nvPr/>
        </p:nvSpPr>
        <p:spPr>
          <a:xfrm>
            <a:off x="90261" y="1256601"/>
            <a:ext cx="2047631" cy="4806462"/>
          </a:xfrm>
          <a:prstGeom prst="roundRect">
            <a:avLst/>
          </a:prstGeom>
          <a:solidFill>
            <a:srgbClr val="1C658E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000" b="1" dirty="0"/>
              <a:t>클라이언트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42079A57-120C-34BF-28A5-6BBFB103E8CF}"/>
              </a:ext>
            </a:extLst>
          </p:cNvPr>
          <p:cNvSpPr/>
          <p:nvPr/>
        </p:nvSpPr>
        <p:spPr>
          <a:xfrm>
            <a:off x="10047442" y="1136859"/>
            <a:ext cx="2047631" cy="4806462"/>
          </a:xfrm>
          <a:prstGeom prst="roundRect">
            <a:avLst/>
          </a:prstGeom>
          <a:solidFill>
            <a:srgbClr val="1C658E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000" b="1" dirty="0"/>
              <a:t>서버</a:t>
            </a:r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7E0B70EF-C3DC-41FB-25FF-4474439EB440}"/>
              </a:ext>
            </a:extLst>
          </p:cNvPr>
          <p:cNvSpPr/>
          <p:nvPr/>
        </p:nvSpPr>
        <p:spPr>
          <a:xfrm>
            <a:off x="4212880" y="1686029"/>
            <a:ext cx="3810988" cy="4616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FE21051-EA97-5056-C68B-B9F8267942B1}"/>
              </a:ext>
            </a:extLst>
          </p:cNvPr>
          <p:cNvSpPr txBox="1"/>
          <p:nvPr/>
        </p:nvSpPr>
        <p:spPr>
          <a:xfrm>
            <a:off x="5633371" y="1136859"/>
            <a:ext cx="9252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150" dirty="0">
                <a:solidFill>
                  <a:srgbClr val="FF9900"/>
                </a:solidFill>
              </a:rPr>
              <a:t>공개키</a:t>
            </a:r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463E1555-9D00-FCEB-6AE8-C99416F32663}"/>
              </a:ext>
            </a:extLst>
          </p:cNvPr>
          <p:cNvSpPr/>
          <p:nvPr/>
        </p:nvSpPr>
        <p:spPr>
          <a:xfrm rot="10800000">
            <a:off x="4212880" y="3309253"/>
            <a:ext cx="3810988" cy="4616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8A319C4-7B8C-F60D-3BA1-0B89E3C39AAE}"/>
              </a:ext>
            </a:extLst>
          </p:cNvPr>
          <p:cNvSpPr txBox="1"/>
          <p:nvPr/>
        </p:nvSpPr>
        <p:spPr>
          <a:xfrm>
            <a:off x="8242417" y="1598524"/>
            <a:ext cx="156645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spc="-150" dirty="0"/>
              <a:t>AES </a:t>
            </a:r>
            <a:r>
              <a:rPr lang="ko-KR" altLang="en-US" sz="2400" b="1" spc="-150" dirty="0">
                <a:solidFill>
                  <a:srgbClr val="7030A0"/>
                </a:solidFill>
              </a:rPr>
              <a:t>세션 키</a:t>
            </a:r>
            <a:endParaRPr lang="en-US" altLang="ko-KR" sz="2400" b="1" spc="-150" dirty="0">
              <a:solidFill>
                <a:srgbClr val="7030A0"/>
              </a:solidFill>
            </a:endParaRPr>
          </a:p>
          <a:p>
            <a:pPr algn="ctr"/>
            <a:r>
              <a:rPr lang="ko-KR" altLang="en-US" sz="2400" b="1" spc="-150" dirty="0"/>
              <a:t> 생성</a:t>
            </a:r>
          </a:p>
        </p:txBody>
      </p:sp>
      <p:sp>
        <p:nvSpPr>
          <p:cNvPr id="21" name="화살표: 아래쪽 20">
            <a:extLst>
              <a:ext uri="{FF2B5EF4-FFF2-40B4-BE49-F238E27FC236}">
                <a16:creationId xmlns:a16="http://schemas.microsoft.com/office/drawing/2014/main" id="{3D208608-FBCB-BD3A-A640-17F4FF5FF7E0}"/>
              </a:ext>
            </a:extLst>
          </p:cNvPr>
          <p:cNvSpPr/>
          <p:nvPr/>
        </p:nvSpPr>
        <p:spPr>
          <a:xfrm>
            <a:off x="8886092" y="2429521"/>
            <a:ext cx="336062" cy="62629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00529DC-B54B-67D1-2257-A08D96123381}"/>
              </a:ext>
            </a:extLst>
          </p:cNvPr>
          <p:cNvSpPr txBox="1"/>
          <p:nvPr/>
        </p:nvSpPr>
        <p:spPr>
          <a:xfrm>
            <a:off x="8046478" y="3055815"/>
            <a:ext cx="201529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spc="-150" dirty="0">
                <a:solidFill>
                  <a:srgbClr val="7030A0"/>
                </a:solidFill>
              </a:rPr>
              <a:t>세션 키</a:t>
            </a:r>
            <a:endParaRPr lang="en-US" altLang="ko-KR" sz="2400" b="1" spc="-150" dirty="0">
              <a:solidFill>
                <a:srgbClr val="7030A0"/>
              </a:solidFill>
            </a:endParaRPr>
          </a:p>
          <a:p>
            <a:pPr algn="ctr"/>
            <a:r>
              <a:rPr lang="ko-KR" altLang="en-US" sz="2400" b="1" spc="-150" dirty="0"/>
              <a:t> </a:t>
            </a:r>
            <a:r>
              <a:rPr lang="ko-KR" altLang="en-US" sz="2400" b="1" spc="-150" dirty="0">
                <a:solidFill>
                  <a:srgbClr val="FF9900"/>
                </a:solidFill>
              </a:rPr>
              <a:t>공개키</a:t>
            </a:r>
            <a:r>
              <a:rPr lang="ko-KR" altLang="en-US" sz="2400" b="1" spc="-150" dirty="0"/>
              <a:t>로 암호화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FFFC7BD-9B48-6736-6E81-911FBAE31358}"/>
              </a:ext>
            </a:extLst>
          </p:cNvPr>
          <p:cNvSpPr txBox="1"/>
          <p:nvPr/>
        </p:nvSpPr>
        <p:spPr>
          <a:xfrm>
            <a:off x="2541199" y="1686028"/>
            <a:ext cx="10919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spc="-150" dirty="0">
                <a:solidFill>
                  <a:srgbClr val="FF0000"/>
                </a:solidFill>
              </a:rPr>
              <a:t>START</a:t>
            </a:r>
            <a:endParaRPr lang="ko-KR" altLang="en-US" sz="2400" b="1" spc="-150" dirty="0">
              <a:solidFill>
                <a:srgbClr val="FF000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591E23E-1AC6-DB56-3921-F29A56B235AF}"/>
              </a:ext>
            </a:extLst>
          </p:cNvPr>
          <p:cNvSpPr txBox="1"/>
          <p:nvPr/>
        </p:nvSpPr>
        <p:spPr>
          <a:xfrm>
            <a:off x="5237428" y="2847591"/>
            <a:ext cx="17171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150" dirty="0"/>
              <a:t>암호화 </a:t>
            </a:r>
            <a:r>
              <a:rPr lang="ko-KR" altLang="en-US" sz="2400" b="1" spc="-150" dirty="0" err="1">
                <a:solidFill>
                  <a:srgbClr val="7030A0"/>
                </a:solidFill>
              </a:rPr>
              <a:t>세션키</a:t>
            </a:r>
            <a:endParaRPr lang="ko-KR" altLang="en-US" sz="2400" b="1" spc="-150" dirty="0">
              <a:solidFill>
                <a:srgbClr val="7030A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D9F5365-4F99-0AD9-1ECF-3A2C3FB66248}"/>
              </a:ext>
            </a:extLst>
          </p:cNvPr>
          <p:cNvSpPr txBox="1"/>
          <p:nvPr/>
        </p:nvSpPr>
        <p:spPr>
          <a:xfrm>
            <a:off x="2115707" y="3179298"/>
            <a:ext cx="21636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spc="-150" dirty="0">
                <a:solidFill>
                  <a:srgbClr val="7030A0"/>
                </a:solidFill>
              </a:rPr>
              <a:t>세션 키</a:t>
            </a:r>
            <a:r>
              <a:rPr lang="ko-KR" altLang="en-US" sz="2400" b="1" spc="-150" dirty="0"/>
              <a:t>를 </a:t>
            </a:r>
            <a:endParaRPr lang="en-US" altLang="ko-KR" sz="2400" b="1" spc="-150" dirty="0"/>
          </a:p>
          <a:p>
            <a:pPr algn="ctr"/>
            <a:r>
              <a:rPr lang="ko-KR" altLang="en-US" sz="2400" b="1" spc="-150" dirty="0">
                <a:solidFill>
                  <a:srgbClr val="00B050"/>
                </a:solidFill>
              </a:rPr>
              <a:t>비밀 키로 </a:t>
            </a:r>
            <a:r>
              <a:rPr lang="ko-KR" altLang="en-US" sz="2400" b="1" spc="-150" dirty="0"/>
              <a:t>복호화</a:t>
            </a:r>
          </a:p>
        </p:txBody>
      </p:sp>
      <p:sp>
        <p:nvSpPr>
          <p:cNvPr id="26" name="화살표: 아래쪽 25">
            <a:extLst>
              <a:ext uri="{FF2B5EF4-FFF2-40B4-BE49-F238E27FC236}">
                <a16:creationId xmlns:a16="http://schemas.microsoft.com/office/drawing/2014/main" id="{E36FCD15-B4AE-E615-B2E0-C77BC4F09651}"/>
              </a:ext>
            </a:extLst>
          </p:cNvPr>
          <p:cNvSpPr/>
          <p:nvPr/>
        </p:nvSpPr>
        <p:spPr>
          <a:xfrm>
            <a:off x="3034707" y="4053137"/>
            <a:ext cx="336062" cy="62629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EEF509C-4D8C-249D-5452-58A1FCF05FC5}"/>
              </a:ext>
            </a:extLst>
          </p:cNvPr>
          <p:cNvSpPr txBox="1"/>
          <p:nvPr/>
        </p:nvSpPr>
        <p:spPr>
          <a:xfrm>
            <a:off x="2167044" y="4781562"/>
            <a:ext cx="21636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spc="-150" dirty="0"/>
              <a:t>적절한 응답 </a:t>
            </a:r>
            <a:endParaRPr lang="en-US" altLang="ko-KR" sz="2400" b="1" spc="-150" dirty="0"/>
          </a:p>
          <a:p>
            <a:pPr algn="ctr"/>
            <a:r>
              <a:rPr lang="ko-KR" altLang="en-US" sz="2400" b="1" spc="-150" dirty="0"/>
              <a:t>암호화</a:t>
            </a:r>
          </a:p>
        </p:txBody>
      </p:sp>
      <p:sp>
        <p:nvSpPr>
          <p:cNvPr id="28" name="화살표: 오른쪽 27">
            <a:extLst>
              <a:ext uri="{FF2B5EF4-FFF2-40B4-BE49-F238E27FC236}">
                <a16:creationId xmlns:a16="http://schemas.microsoft.com/office/drawing/2014/main" id="{F035905C-9AA6-5B2A-07EA-E5839C61AEAC}"/>
              </a:ext>
            </a:extLst>
          </p:cNvPr>
          <p:cNvSpPr/>
          <p:nvPr/>
        </p:nvSpPr>
        <p:spPr>
          <a:xfrm>
            <a:off x="4279342" y="5042846"/>
            <a:ext cx="3744526" cy="4616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082A217-5814-1D6F-BEE5-92904539210C}"/>
              </a:ext>
            </a:extLst>
          </p:cNvPr>
          <p:cNvSpPr txBox="1"/>
          <p:nvPr/>
        </p:nvSpPr>
        <p:spPr>
          <a:xfrm>
            <a:off x="5114323" y="4625557"/>
            <a:ext cx="21636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spc="-150"/>
              <a:t>응답 전송</a:t>
            </a:r>
            <a:endParaRPr lang="ko-KR" altLang="en-US" sz="2400" b="1" spc="-15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B0493C9-8BDF-F622-E98F-4425D0D98162}"/>
              </a:ext>
            </a:extLst>
          </p:cNvPr>
          <p:cNvSpPr txBox="1"/>
          <p:nvPr/>
        </p:nvSpPr>
        <p:spPr>
          <a:xfrm>
            <a:off x="8023868" y="4934191"/>
            <a:ext cx="20665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spc="-150" dirty="0">
                <a:solidFill>
                  <a:srgbClr val="FF0000"/>
                </a:solidFill>
              </a:rPr>
              <a:t>공유된 세션 키로 </a:t>
            </a:r>
            <a:endParaRPr lang="en-US" altLang="ko-KR" sz="2400" b="1" spc="-150" dirty="0">
              <a:solidFill>
                <a:srgbClr val="FF0000"/>
              </a:solidFill>
            </a:endParaRPr>
          </a:p>
          <a:p>
            <a:pPr algn="ctr"/>
            <a:r>
              <a:rPr lang="ko-KR" altLang="en-US" sz="2400" b="1" spc="-150" dirty="0">
                <a:solidFill>
                  <a:srgbClr val="FF0000"/>
                </a:solidFill>
              </a:rPr>
              <a:t>통신 시작</a:t>
            </a:r>
          </a:p>
        </p:txBody>
      </p:sp>
    </p:spTree>
    <p:extLst>
      <p:ext uri="{BB962C8B-B14F-4D97-AF65-F5344CB8AC3E}">
        <p14:creationId xmlns:p14="http://schemas.microsoft.com/office/powerpoint/2010/main" val="35223845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4F9DBCF0-53C1-A5CA-2916-CFA567E5AB5A}"/>
              </a:ext>
            </a:extLst>
          </p:cNvPr>
          <p:cNvGrpSpPr/>
          <p:nvPr/>
        </p:nvGrpSpPr>
        <p:grpSpPr>
          <a:xfrm>
            <a:off x="10024946" y="398401"/>
            <a:ext cx="2167054" cy="768458"/>
            <a:chOff x="8909823" y="398401"/>
            <a:chExt cx="3282177" cy="738121"/>
          </a:xfrm>
          <a:solidFill>
            <a:schemeClr val="bg1"/>
          </a:solidFill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B17C1F52-B223-C89C-5D63-03B2ED28236A}"/>
                </a:ext>
              </a:extLst>
            </p:cNvPr>
            <p:cNvSpPr/>
            <p:nvPr/>
          </p:nvSpPr>
          <p:spPr>
            <a:xfrm>
              <a:off x="10844526" y="398401"/>
              <a:ext cx="1347474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D2F3B72-3851-0E6B-272D-7DF968778CF0}"/>
                </a:ext>
              </a:extLst>
            </p:cNvPr>
            <p:cNvSpPr/>
            <p:nvPr/>
          </p:nvSpPr>
          <p:spPr>
            <a:xfrm>
              <a:off x="9963513" y="398401"/>
              <a:ext cx="724895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E6DE6DAF-C3A5-CCC1-072F-5C5DF6D82C64}"/>
                </a:ext>
              </a:extLst>
            </p:cNvPr>
            <p:cNvSpPr/>
            <p:nvPr/>
          </p:nvSpPr>
          <p:spPr>
            <a:xfrm>
              <a:off x="9283289" y="398401"/>
              <a:ext cx="524106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41C63801-C8EF-D34B-433B-F9C290353AC2}"/>
                </a:ext>
              </a:extLst>
            </p:cNvPr>
            <p:cNvSpPr/>
            <p:nvPr/>
          </p:nvSpPr>
          <p:spPr>
            <a:xfrm>
              <a:off x="8909823" y="398401"/>
              <a:ext cx="217347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6150EDB-54A9-241B-7BB8-FBE9C2BBC64A}"/>
              </a:ext>
            </a:extLst>
          </p:cNvPr>
          <p:cNvSpPr txBox="1"/>
          <p:nvPr/>
        </p:nvSpPr>
        <p:spPr>
          <a:xfrm>
            <a:off x="5020223" y="2505670"/>
            <a:ext cx="215155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bg1"/>
                </a:solidFill>
                <a:latin typeface="+mj-ea"/>
                <a:ea typeface="+mj-ea"/>
              </a:rPr>
              <a:t>Part 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A65560-91DE-4287-4E61-6F7F98826C6D}"/>
              </a:ext>
            </a:extLst>
          </p:cNvPr>
          <p:cNvSpPr txBox="1"/>
          <p:nvPr/>
        </p:nvSpPr>
        <p:spPr>
          <a:xfrm>
            <a:off x="4447153" y="3422159"/>
            <a:ext cx="329769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600" b="1" dirty="0">
                <a:solidFill>
                  <a:schemeClr val="bg1"/>
                </a:solidFill>
                <a:latin typeface="+mj-ea"/>
                <a:ea typeface="+mj-ea"/>
              </a:rPr>
              <a:t>실험 결과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A744195-72B1-1317-9462-2B2260DC6D39}"/>
              </a:ext>
            </a:extLst>
          </p:cNvPr>
          <p:cNvSpPr/>
          <p:nvPr/>
        </p:nvSpPr>
        <p:spPr>
          <a:xfrm>
            <a:off x="9838441" y="6373630"/>
            <a:ext cx="2243015" cy="398401"/>
          </a:xfrm>
          <a:prstGeom prst="rect">
            <a:avLst/>
          </a:prstGeom>
          <a:solidFill>
            <a:srgbClr val="1A335C"/>
          </a:solidFill>
          <a:ln>
            <a:solidFill>
              <a:srgbClr val="1A33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56644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8AD3D9A-FE71-AAA2-5C18-AAFC9BCE6351}"/>
              </a:ext>
            </a:extLst>
          </p:cNvPr>
          <p:cNvSpPr txBox="1"/>
          <p:nvPr/>
        </p:nvSpPr>
        <p:spPr>
          <a:xfrm>
            <a:off x="144966" y="144966"/>
            <a:ext cx="6655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5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E9E676-0120-0E02-E5A7-70281FCD3068}"/>
              </a:ext>
            </a:extLst>
          </p:cNvPr>
          <p:cNvSpPr txBox="1"/>
          <p:nvPr/>
        </p:nvSpPr>
        <p:spPr>
          <a:xfrm>
            <a:off x="854928" y="109284"/>
            <a:ext cx="523893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파인 튜닝 결과 </a:t>
            </a:r>
            <a:r>
              <a:rPr lang="en-US" altLang="ko-KR" sz="4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– </a:t>
            </a:r>
            <a:r>
              <a:rPr lang="ko-KR" altLang="en-US" sz="4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원본 이미지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FADE90E-164E-BAB4-5940-F5CD7B030AFD}"/>
              </a:ext>
            </a:extLst>
          </p:cNvPr>
          <p:cNvSpPr/>
          <p:nvPr/>
        </p:nvSpPr>
        <p:spPr>
          <a:xfrm>
            <a:off x="9907149" y="6596185"/>
            <a:ext cx="2243015" cy="207107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AF4FAB6-4D9C-568B-5EB3-3531881235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055" y="879077"/>
            <a:ext cx="2364021" cy="235827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394478C-DA87-DEFC-1694-BC945077AB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0968" y="936735"/>
            <a:ext cx="2364025" cy="227177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72B2747-CDE3-FD20-8955-E80B435445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962" y="3339502"/>
            <a:ext cx="2439114" cy="244555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E730DAC-F206-7C5E-5862-40F1CACA53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90968" y="3385284"/>
            <a:ext cx="2364022" cy="236961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19A0360-E266-7A49-6D25-FA99062999F5}"/>
              </a:ext>
            </a:extLst>
          </p:cNvPr>
          <p:cNvSpPr txBox="1"/>
          <p:nvPr/>
        </p:nvSpPr>
        <p:spPr>
          <a:xfrm>
            <a:off x="810533" y="5957543"/>
            <a:ext cx="4083169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500" b="1" spc="-300" dirty="0"/>
              <a:t>[A] </a:t>
            </a:r>
            <a:r>
              <a:rPr lang="ko-KR" altLang="en-US" sz="3500" b="1" spc="-300" dirty="0"/>
              <a:t>데이터셋 이미지 생성</a:t>
            </a: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4371BAD7-4C58-A0A5-4816-173F9AA4DBB1}"/>
              </a:ext>
            </a:extLst>
          </p:cNvPr>
          <p:cNvCxnSpPr/>
          <p:nvPr/>
        </p:nvCxnSpPr>
        <p:spPr>
          <a:xfrm>
            <a:off x="6125123" y="914400"/>
            <a:ext cx="0" cy="553329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7077913F-2BED-CFF2-E1DB-E30A9C963706}"/>
              </a:ext>
            </a:extLst>
          </p:cNvPr>
          <p:cNvSpPr txBox="1"/>
          <p:nvPr/>
        </p:nvSpPr>
        <p:spPr>
          <a:xfrm>
            <a:off x="7335166" y="5920133"/>
            <a:ext cx="4046301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500" b="1" spc="-300" dirty="0"/>
              <a:t>[B] </a:t>
            </a:r>
            <a:r>
              <a:rPr lang="ko-KR" altLang="en-US" sz="3500" b="1" spc="-300" dirty="0"/>
              <a:t>데이터셋 이미지 생성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2DF21DD-5544-CE25-72E7-E80F74F2EE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68605" y="517133"/>
            <a:ext cx="2923723" cy="264271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8ED02CC-8400-2781-6835-3B495ECD09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81383" y="3308337"/>
            <a:ext cx="2491956" cy="247671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71C19E0-F917-E10D-77D1-3FCFE72A1AE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29598" y="3308869"/>
            <a:ext cx="2476183" cy="2476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9967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8AD3D9A-FE71-AAA2-5C18-AAFC9BCE6351}"/>
              </a:ext>
            </a:extLst>
          </p:cNvPr>
          <p:cNvSpPr txBox="1"/>
          <p:nvPr/>
        </p:nvSpPr>
        <p:spPr>
          <a:xfrm>
            <a:off x="144966" y="144966"/>
            <a:ext cx="6655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5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E9E676-0120-0E02-E5A7-70281FCD3068}"/>
              </a:ext>
            </a:extLst>
          </p:cNvPr>
          <p:cNvSpPr txBox="1"/>
          <p:nvPr/>
        </p:nvSpPr>
        <p:spPr>
          <a:xfrm>
            <a:off x="854928" y="109284"/>
            <a:ext cx="564449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파인 튜닝 결과 </a:t>
            </a:r>
            <a:r>
              <a:rPr lang="en-US" altLang="ko-KR" sz="4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– </a:t>
            </a:r>
            <a:r>
              <a:rPr lang="ko-KR" altLang="en-US" sz="4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변형된 이미지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FADE90E-164E-BAB4-5940-F5CD7B030AFD}"/>
              </a:ext>
            </a:extLst>
          </p:cNvPr>
          <p:cNvSpPr/>
          <p:nvPr/>
        </p:nvSpPr>
        <p:spPr>
          <a:xfrm>
            <a:off x="9907149" y="6596185"/>
            <a:ext cx="2243015" cy="207107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19A0360-E266-7A49-6D25-FA99062999F5}"/>
              </a:ext>
            </a:extLst>
          </p:cNvPr>
          <p:cNvSpPr txBox="1"/>
          <p:nvPr/>
        </p:nvSpPr>
        <p:spPr>
          <a:xfrm>
            <a:off x="253488" y="5978923"/>
            <a:ext cx="5197257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500" b="1" spc="-300" dirty="0"/>
              <a:t>변형된 </a:t>
            </a:r>
            <a:r>
              <a:rPr lang="en-US" altLang="ko-KR" sz="3500" b="1" spc="-300" dirty="0"/>
              <a:t>[A] </a:t>
            </a:r>
            <a:r>
              <a:rPr lang="ko-KR" altLang="en-US" sz="3500" b="1" spc="-300" dirty="0"/>
              <a:t>데이터셋 이미지 생성</a:t>
            </a: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4371BAD7-4C58-A0A5-4816-173F9AA4DBB1}"/>
              </a:ext>
            </a:extLst>
          </p:cNvPr>
          <p:cNvCxnSpPr/>
          <p:nvPr/>
        </p:nvCxnSpPr>
        <p:spPr>
          <a:xfrm>
            <a:off x="6125123" y="914400"/>
            <a:ext cx="0" cy="553329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7077913F-2BED-CFF2-E1DB-E30A9C963706}"/>
              </a:ext>
            </a:extLst>
          </p:cNvPr>
          <p:cNvSpPr txBox="1"/>
          <p:nvPr/>
        </p:nvSpPr>
        <p:spPr>
          <a:xfrm>
            <a:off x="6741256" y="5957543"/>
            <a:ext cx="5160388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500" b="1" spc="-300" dirty="0"/>
              <a:t>변형된 </a:t>
            </a:r>
            <a:r>
              <a:rPr lang="en-US" altLang="ko-KR" sz="3500" b="1" spc="-300" dirty="0"/>
              <a:t>[B] </a:t>
            </a:r>
            <a:r>
              <a:rPr lang="ko-KR" altLang="en-US" sz="3500" b="1" spc="-300" dirty="0"/>
              <a:t>데이터셋 이미지 생성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F28ABDC-6D08-741C-E2CD-7900732B58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338" y="1355080"/>
            <a:ext cx="1737511" cy="175275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286BA26-2AF7-9A4F-A537-E92F98C5F5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1435" y="1347459"/>
            <a:ext cx="1798476" cy="1760373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1EC5E68B-ECD4-11F5-B0B8-6181551991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3255" y="1370321"/>
            <a:ext cx="1714649" cy="1737511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1533D6B0-8F33-5410-DF88-E629C1C8BB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097" y="3429000"/>
            <a:ext cx="1752752" cy="1745131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9C8C9329-4210-2E80-BCCC-A6182E23F0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81435" y="3429000"/>
            <a:ext cx="1722269" cy="1752752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A1E2A083-8FFB-6D58-63C2-72D84E0C33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72290" y="3423120"/>
            <a:ext cx="1775614" cy="1707028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5EDB894A-F571-3294-8964-C99E6F2914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02229" y="1370321"/>
            <a:ext cx="1638442" cy="1661304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EB0C771E-8B13-C618-0BB7-28C6436384A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91934" y="3499327"/>
            <a:ext cx="1630821" cy="1630821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CE893902-2EA1-35C9-AEBE-B90B79A5495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658464" y="3484085"/>
            <a:ext cx="1607959" cy="1646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9005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8AD3D9A-FE71-AAA2-5C18-AAFC9BCE6351}"/>
              </a:ext>
            </a:extLst>
          </p:cNvPr>
          <p:cNvSpPr txBox="1"/>
          <p:nvPr/>
        </p:nvSpPr>
        <p:spPr>
          <a:xfrm>
            <a:off x="144966" y="144966"/>
            <a:ext cx="6655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5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E9E676-0120-0E02-E5A7-70281FCD3068}"/>
              </a:ext>
            </a:extLst>
          </p:cNvPr>
          <p:cNvSpPr txBox="1"/>
          <p:nvPr/>
        </p:nvSpPr>
        <p:spPr>
          <a:xfrm>
            <a:off x="854928" y="109284"/>
            <a:ext cx="57647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생성 이미지의 정량적 품질 평가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FADE90E-164E-BAB4-5940-F5CD7B030AFD}"/>
              </a:ext>
            </a:extLst>
          </p:cNvPr>
          <p:cNvSpPr/>
          <p:nvPr/>
        </p:nvSpPr>
        <p:spPr>
          <a:xfrm>
            <a:off x="9907149" y="6596185"/>
            <a:ext cx="2243015" cy="207107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19A0360-E266-7A49-6D25-FA99062999F5}"/>
              </a:ext>
            </a:extLst>
          </p:cNvPr>
          <p:cNvSpPr txBox="1"/>
          <p:nvPr/>
        </p:nvSpPr>
        <p:spPr>
          <a:xfrm>
            <a:off x="6700742" y="1399914"/>
            <a:ext cx="48205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spc="-300" dirty="0"/>
              <a:t>변형된 </a:t>
            </a:r>
            <a:r>
              <a:rPr lang="en-US" altLang="ko-KR" sz="2400" b="1" spc="-300" dirty="0"/>
              <a:t>[A] </a:t>
            </a:r>
            <a:r>
              <a:rPr lang="ko-KR" altLang="en-US" sz="2400" b="1" spc="-300" dirty="0"/>
              <a:t>데이터셋 으로 생성된 이미지의 품질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5C223E8-15FE-F025-C295-03E57C46CA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8546" y="1899935"/>
            <a:ext cx="5364944" cy="101211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0A0CF67-C2E2-85D0-8075-9C7F6BD1F2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8545" y="3978205"/>
            <a:ext cx="5364945" cy="99830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E61532A-8FBF-DD80-5129-C348876524C9}"/>
              </a:ext>
            </a:extLst>
          </p:cNvPr>
          <p:cNvSpPr txBox="1"/>
          <p:nvPr/>
        </p:nvSpPr>
        <p:spPr>
          <a:xfrm>
            <a:off x="6700742" y="3439829"/>
            <a:ext cx="48205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spc="-300" dirty="0"/>
              <a:t>변형된 </a:t>
            </a:r>
            <a:r>
              <a:rPr lang="en-US" altLang="ko-KR" sz="2400" b="1" spc="-300" dirty="0"/>
              <a:t>[B] </a:t>
            </a:r>
            <a:r>
              <a:rPr lang="ko-KR" altLang="en-US" sz="2400" b="1" spc="-300" dirty="0"/>
              <a:t>데이터셋 으로 생성된 이미지의 품질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6AA7158-2BA0-6AEA-0635-93DC6D9F01AE}"/>
              </a:ext>
            </a:extLst>
          </p:cNvPr>
          <p:cNvSpPr txBox="1"/>
          <p:nvPr/>
        </p:nvSpPr>
        <p:spPr>
          <a:xfrm>
            <a:off x="6174962" y="5629298"/>
            <a:ext cx="5872121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500" b="1" spc="-300" dirty="0">
                <a:sym typeface="Wingdings" panose="05000000000000000000" pitchFamily="2" charset="2"/>
              </a:rPr>
              <a:t> </a:t>
            </a:r>
            <a:r>
              <a:rPr lang="ko-KR" altLang="en-US" sz="3500" b="1" spc="-300" dirty="0">
                <a:sym typeface="Wingdings" panose="05000000000000000000" pitchFamily="2" charset="2"/>
              </a:rPr>
              <a:t>이미지 생성 모델 로서의 가치 상실</a:t>
            </a:r>
            <a:endParaRPr lang="ko-KR" altLang="en-US" sz="3500" b="1" spc="-300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6B5C43C-88EE-53E5-2819-B624E63F2366}"/>
              </a:ext>
            </a:extLst>
          </p:cNvPr>
          <p:cNvSpPr/>
          <p:nvPr/>
        </p:nvSpPr>
        <p:spPr>
          <a:xfrm>
            <a:off x="522590" y="1004961"/>
            <a:ext cx="5439972" cy="25527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4C9EF4D-2CCA-A8FF-6A5F-BA589A62CA0B}"/>
              </a:ext>
            </a:extLst>
          </p:cNvPr>
          <p:cNvSpPr/>
          <p:nvPr/>
        </p:nvSpPr>
        <p:spPr>
          <a:xfrm>
            <a:off x="677176" y="1170061"/>
            <a:ext cx="5130800" cy="622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G-FID </a:t>
            </a:r>
            <a:r>
              <a:rPr lang="ko-KR" altLang="en-US" b="1" dirty="0">
                <a:solidFill>
                  <a:schemeClr val="tx1"/>
                </a:solidFill>
              </a:rPr>
              <a:t>수치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4F48657-337E-7CA2-F2EE-AFCC4335033F}"/>
              </a:ext>
            </a:extLst>
          </p:cNvPr>
          <p:cNvSpPr txBox="1"/>
          <p:nvPr/>
        </p:nvSpPr>
        <p:spPr>
          <a:xfrm>
            <a:off x="956088" y="2080091"/>
            <a:ext cx="4689104" cy="8008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55600" indent="-3556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/>
              <a:t>이미지 생성 모델의 출력 이미지 품질 평가</a:t>
            </a:r>
            <a:endParaRPr lang="en-US" altLang="ko-KR" sz="2000" dirty="0"/>
          </a:p>
          <a:p>
            <a:pPr marL="355600" indent="-3556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/>
              <a:t>영상 집합 사이의 거리 나타내는 수치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EF809ED-B02D-E2DF-9BBD-3A8A54E2998B}"/>
              </a:ext>
            </a:extLst>
          </p:cNvPr>
          <p:cNvSpPr/>
          <p:nvPr/>
        </p:nvSpPr>
        <p:spPr>
          <a:xfrm>
            <a:off x="522590" y="3845391"/>
            <a:ext cx="5439972" cy="25527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107FCA1-8541-5D71-11C7-B6CF118EADE1}"/>
              </a:ext>
            </a:extLst>
          </p:cNvPr>
          <p:cNvSpPr/>
          <p:nvPr/>
        </p:nvSpPr>
        <p:spPr>
          <a:xfrm>
            <a:off x="677176" y="4010491"/>
            <a:ext cx="5130800" cy="622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Inception</a:t>
            </a:r>
            <a:r>
              <a:rPr lang="ko-KR" altLang="en-US" b="1" dirty="0">
                <a:solidFill>
                  <a:schemeClr val="tx1"/>
                </a:solidFill>
              </a:rPr>
              <a:t> </a:t>
            </a:r>
            <a:r>
              <a:rPr lang="en-US" altLang="ko-KR" b="1" dirty="0">
                <a:solidFill>
                  <a:schemeClr val="tx1"/>
                </a:solidFill>
              </a:rPr>
              <a:t>Score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B68636B-1A0E-7330-D06B-A5851EC1D3A8}"/>
              </a:ext>
            </a:extLst>
          </p:cNvPr>
          <p:cNvSpPr txBox="1"/>
          <p:nvPr/>
        </p:nvSpPr>
        <p:spPr>
          <a:xfrm>
            <a:off x="956088" y="4920521"/>
            <a:ext cx="4689104" cy="800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5600" indent="-3556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/>
              <a:t>생성 이미지 데이터 학습한 </a:t>
            </a:r>
            <a:r>
              <a:rPr lang="en-US" altLang="ko-KR" sz="2000" dirty="0"/>
              <a:t>Inception V3</a:t>
            </a:r>
            <a:r>
              <a:rPr lang="ko-KR" altLang="en-US" sz="2000" dirty="0"/>
              <a:t> 모델 사용</a:t>
            </a: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6611459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8AD3D9A-FE71-AAA2-5C18-AAFC9BCE6351}"/>
              </a:ext>
            </a:extLst>
          </p:cNvPr>
          <p:cNvSpPr txBox="1"/>
          <p:nvPr/>
        </p:nvSpPr>
        <p:spPr>
          <a:xfrm>
            <a:off x="144966" y="144966"/>
            <a:ext cx="6655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5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E9E676-0120-0E02-E5A7-70281FCD3068}"/>
              </a:ext>
            </a:extLst>
          </p:cNvPr>
          <p:cNvSpPr txBox="1"/>
          <p:nvPr/>
        </p:nvSpPr>
        <p:spPr>
          <a:xfrm>
            <a:off x="854928" y="109284"/>
            <a:ext cx="78694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변형된 이미지의 객관적 사용자 </a:t>
            </a:r>
            <a:r>
              <a:rPr lang="ko-KR" altLang="en-US" sz="4000" b="1" spc="-3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인식성</a:t>
            </a:r>
            <a:r>
              <a:rPr lang="ko-KR" altLang="en-US" sz="4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 분석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FADE90E-164E-BAB4-5940-F5CD7B030AFD}"/>
              </a:ext>
            </a:extLst>
          </p:cNvPr>
          <p:cNvSpPr/>
          <p:nvPr/>
        </p:nvSpPr>
        <p:spPr>
          <a:xfrm>
            <a:off x="9907149" y="6596185"/>
            <a:ext cx="2243015" cy="207107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19A0360-E266-7A49-6D25-FA99062999F5}"/>
              </a:ext>
            </a:extLst>
          </p:cNvPr>
          <p:cNvSpPr txBox="1"/>
          <p:nvPr/>
        </p:nvSpPr>
        <p:spPr>
          <a:xfrm>
            <a:off x="6963449" y="1390272"/>
            <a:ext cx="44518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spc="-300" dirty="0"/>
              <a:t>[A] </a:t>
            </a:r>
            <a:r>
              <a:rPr lang="ko-KR" altLang="en-US" sz="2400" b="1" spc="-300" dirty="0"/>
              <a:t>데이터셋과 변형된 </a:t>
            </a:r>
            <a:r>
              <a:rPr lang="en-US" altLang="ko-KR" sz="2400" b="1" spc="-300" dirty="0"/>
              <a:t>[A] </a:t>
            </a:r>
            <a:r>
              <a:rPr lang="ko-KR" altLang="en-US" sz="2400" b="1" spc="-300" dirty="0"/>
              <a:t>데이터셋의 차이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6AA7158-2BA0-6AEA-0635-93DC6D9F01AE}"/>
              </a:ext>
            </a:extLst>
          </p:cNvPr>
          <p:cNvSpPr txBox="1"/>
          <p:nvPr/>
        </p:nvSpPr>
        <p:spPr>
          <a:xfrm>
            <a:off x="6396059" y="5228540"/>
            <a:ext cx="543997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500" b="1" spc="-300" dirty="0">
                <a:sym typeface="Wingdings" panose="05000000000000000000" pitchFamily="2" charset="2"/>
              </a:rPr>
              <a:t> </a:t>
            </a:r>
            <a:r>
              <a:rPr lang="ko-KR" altLang="en-US" sz="3500" b="1" spc="-300" dirty="0">
                <a:sym typeface="Wingdings" panose="05000000000000000000" pitchFamily="2" charset="2"/>
              </a:rPr>
              <a:t>준수한 품질 수치 범위내에 있어 사용자 인식에 중대한 피해 없음</a:t>
            </a:r>
            <a:endParaRPr lang="ko-KR" altLang="en-US" sz="3500" b="1" spc="-300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6B5C43C-88EE-53E5-2819-B624E63F2366}"/>
              </a:ext>
            </a:extLst>
          </p:cNvPr>
          <p:cNvSpPr/>
          <p:nvPr/>
        </p:nvSpPr>
        <p:spPr>
          <a:xfrm>
            <a:off x="522590" y="1004961"/>
            <a:ext cx="5439972" cy="25527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4C9EF4D-2CCA-A8FF-6A5F-BA589A62CA0B}"/>
              </a:ext>
            </a:extLst>
          </p:cNvPr>
          <p:cNvSpPr/>
          <p:nvPr/>
        </p:nvSpPr>
        <p:spPr>
          <a:xfrm>
            <a:off x="677176" y="1170061"/>
            <a:ext cx="5130800" cy="622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PSNR </a:t>
            </a:r>
            <a:r>
              <a:rPr lang="ko-KR" altLang="en-US" b="1" dirty="0">
                <a:solidFill>
                  <a:schemeClr val="tx1"/>
                </a:solidFill>
              </a:rPr>
              <a:t>수치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4F48657-337E-7CA2-F2EE-AFCC4335033F}"/>
              </a:ext>
            </a:extLst>
          </p:cNvPr>
          <p:cNvSpPr txBox="1"/>
          <p:nvPr/>
        </p:nvSpPr>
        <p:spPr>
          <a:xfrm>
            <a:off x="956088" y="2080091"/>
            <a:ext cx="4390946" cy="1170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55600" indent="-3556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/>
              <a:t>화질의 통계적인 손실 정도 분석</a:t>
            </a:r>
            <a:endParaRPr lang="en-US" altLang="ko-KR" sz="2000" dirty="0"/>
          </a:p>
          <a:p>
            <a:pPr marL="355600" indent="-3556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/>
              <a:t>MSE (Mean Squared Error) </a:t>
            </a:r>
            <a:r>
              <a:rPr lang="ko-KR" altLang="en-US" sz="2000" dirty="0"/>
              <a:t>값 활용</a:t>
            </a:r>
            <a:endParaRPr lang="en-US" altLang="ko-KR" sz="2000" dirty="0"/>
          </a:p>
          <a:p>
            <a:pPr marL="355600" indent="-3556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/>
              <a:t>수치가 클수록 원본과 유사도 높음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EF809ED-B02D-E2DF-9BBD-3A8A54E2998B}"/>
              </a:ext>
            </a:extLst>
          </p:cNvPr>
          <p:cNvSpPr/>
          <p:nvPr/>
        </p:nvSpPr>
        <p:spPr>
          <a:xfrm>
            <a:off x="522590" y="3845391"/>
            <a:ext cx="5439972" cy="25527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107FCA1-8541-5D71-11C7-B6CF118EADE1}"/>
              </a:ext>
            </a:extLst>
          </p:cNvPr>
          <p:cNvSpPr/>
          <p:nvPr/>
        </p:nvSpPr>
        <p:spPr>
          <a:xfrm>
            <a:off x="677176" y="4010491"/>
            <a:ext cx="5130800" cy="622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SSIM </a:t>
            </a:r>
            <a:r>
              <a:rPr lang="ko-KR" altLang="en-US" b="1" dirty="0">
                <a:solidFill>
                  <a:schemeClr val="tx1"/>
                </a:solidFill>
              </a:rPr>
              <a:t>수치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B68636B-1A0E-7330-D06B-A5851EC1D3A8}"/>
              </a:ext>
            </a:extLst>
          </p:cNvPr>
          <p:cNvSpPr txBox="1"/>
          <p:nvPr/>
        </p:nvSpPr>
        <p:spPr>
          <a:xfrm>
            <a:off x="956088" y="4920521"/>
            <a:ext cx="4851888" cy="1170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5600" indent="-3556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/>
              <a:t>시각적인 화질 차이와 유사도 분석</a:t>
            </a:r>
            <a:endParaRPr lang="en-US" altLang="ko-KR" sz="2000" dirty="0"/>
          </a:p>
          <a:p>
            <a:pPr marL="355600" indent="-3556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/>
              <a:t>휘도</a:t>
            </a:r>
            <a:r>
              <a:rPr lang="en-US" altLang="ko-KR" sz="2000" dirty="0"/>
              <a:t>, </a:t>
            </a:r>
            <a:r>
              <a:rPr lang="ko-KR" altLang="en-US" sz="2000" dirty="0"/>
              <a:t>대비</a:t>
            </a:r>
            <a:r>
              <a:rPr lang="en-US" altLang="ko-KR" sz="2000" dirty="0"/>
              <a:t>, </a:t>
            </a:r>
            <a:r>
              <a:rPr lang="ko-KR" altLang="en-US" sz="2000" dirty="0"/>
              <a:t>구조의 차이 활용</a:t>
            </a:r>
            <a:endParaRPr lang="en-US" altLang="ko-KR" sz="2000" dirty="0"/>
          </a:p>
          <a:p>
            <a:pPr marL="355600" indent="-3556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/>
              <a:t>1</a:t>
            </a:r>
            <a:r>
              <a:rPr lang="ko-KR" altLang="en-US" sz="2000" dirty="0"/>
              <a:t>에 가까울수록 원본과 구조적으로 유사함</a:t>
            </a:r>
            <a:endParaRPr lang="en-US" altLang="ko-KR" sz="20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7533018-830E-5869-D46B-6522B23BFD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0742" y="1953823"/>
            <a:ext cx="4977275" cy="92245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D7F96D3-2EEB-6637-914E-2E0F243EE1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0742" y="3965318"/>
            <a:ext cx="4977275" cy="93572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68AB6BC-0842-57F7-C852-557326D93A8F}"/>
              </a:ext>
            </a:extLst>
          </p:cNvPr>
          <p:cNvSpPr txBox="1"/>
          <p:nvPr/>
        </p:nvSpPr>
        <p:spPr>
          <a:xfrm>
            <a:off x="6989097" y="3407313"/>
            <a:ext cx="44005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spc="-300" dirty="0"/>
              <a:t>[B] </a:t>
            </a:r>
            <a:r>
              <a:rPr lang="ko-KR" altLang="en-US" sz="2400" b="1" spc="-300" dirty="0"/>
              <a:t>데이터셋과 변형된 </a:t>
            </a:r>
            <a:r>
              <a:rPr lang="en-US" altLang="ko-KR" sz="2400" b="1" spc="-300" dirty="0"/>
              <a:t>[B] </a:t>
            </a:r>
            <a:r>
              <a:rPr lang="ko-KR" altLang="en-US" sz="2400" b="1" spc="-300" dirty="0"/>
              <a:t>데이터셋의 차이</a:t>
            </a:r>
          </a:p>
        </p:txBody>
      </p:sp>
    </p:spTree>
    <p:extLst>
      <p:ext uri="{BB962C8B-B14F-4D97-AF65-F5344CB8AC3E}">
        <p14:creationId xmlns:p14="http://schemas.microsoft.com/office/powerpoint/2010/main" val="29749390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8AD3D9A-FE71-AAA2-5C18-AAFC9BCE6351}"/>
              </a:ext>
            </a:extLst>
          </p:cNvPr>
          <p:cNvSpPr txBox="1"/>
          <p:nvPr/>
        </p:nvSpPr>
        <p:spPr>
          <a:xfrm>
            <a:off x="144966" y="144966"/>
            <a:ext cx="6655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5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E9E676-0120-0E02-E5A7-70281FCD3068}"/>
              </a:ext>
            </a:extLst>
          </p:cNvPr>
          <p:cNvSpPr txBox="1"/>
          <p:nvPr/>
        </p:nvSpPr>
        <p:spPr>
          <a:xfrm>
            <a:off x="854928" y="109284"/>
            <a:ext cx="57374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이미지 확장자  </a:t>
            </a:r>
            <a:r>
              <a:rPr lang="en-US" altLang="ko-KR" sz="4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&amp; </a:t>
            </a:r>
            <a:r>
              <a:rPr lang="ko-KR" altLang="en-US" sz="4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뷰어 성능평가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FADE90E-164E-BAB4-5940-F5CD7B030AFD}"/>
              </a:ext>
            </a:extLst>
          </p:cNvPr>
          <p:cNvSpPr/>
          <p:nvPr/>
        </p:nvSpPr>
        <p:spPr>
          <a:xfrm>
            <a:off x="9907149" y="6596185"/>
            <a:ext cx="2243015" cy="207107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6AA7158-2BA0-6AEA-0635-93DC6D9F01AE}"/>
              </a:ext>
            </a:extLst>
          </p:cNvPr>
          <p:cNvSpPr txBox="1"/>
          <p:nvPr/>
        </p:nvSpPr>
        <p:spPr>
          <a:xfrm>
            <a:off x="2987701" y="5589727"/>
            <a:ext cx="61867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spc="-300" dirty="0">
                <a:sym typeface="Wingdings" panose="05000000000000000000" pitchFamily="2" charset="2"/>
              </a:rPr>
              <a:t> </a:t>
            </a:r>
            <a:r>
              <a:rPr lang="ko-KR" altLang="en-US" sz="4000" b="1" spc="-300" dirty="0">
                <a:sym typeface="Wingdings" panose="05000000000000000000" pitchFamily="2" charset="2"/>
              </a:rPr>
              <a:t>추후 개선 및 발전 가능성 높음</a:t>
            </a:r>
            <a:endParaRPr lang="ko-KR" altLang="en-US" sz="4000" b="1" spc="-3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1D32896-A30B-CE10-DD6B-D067A4E49A19}"/>
              </a:ext>
            </a:extLst>
          </p:cNvPr>
          <p:cNvSpPr/>
          <p:nvPr/>
        </p:nvSpPr>
        <p:spPr>
          <a:xfrm>
            <a:off x="284904" y="1174750"/>
            <a:ext cx="5465375" cy="38989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7C154FC-C65C-15CD-4CC7-0C34E66D6B1B}"/>
              </a:ext>
            </a:extLst>
          </p:cNvPr>
          <p:cNvSpPr/>
          <p:nvPr/>
        </p:nvSpPr>
        <p:spPr>
          <a:xfrm>
            <a:off x="598535" y="1488377"/>
            <a:ext cx="4880670" cy="2400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3FF31E2-9FFF-EAF7-1AE0-72B72FF99280}"/>
              </a:ext>
            </a:extLst>
          </p:cNvPr>
          <p:cNvSpPr txBox="1"/>
          <p:nvPr/>
        </p:nvSpPr>
        <p:spPr>
          <a:xfrm>
            <a:off x="1293845" y="4202304"/>
            <a:ext cx="34900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spc="-300" dirty="0"/>
              <a:t>1. </a:t>
            </a:r>
            <a:r>
              <a:rPr lang="ko-KR" altLang="en-US" sz="2400" b="1" spc="-300" dirty="0"/>
              <a:t>이미지 포맷 변환 소요 시간 측정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0FAF53C-E2E1-214B-734D-7875EC1C96D9}"/>
              </a:ext>
            </a:extLst>
          </p:cNvPr>
          <p:cNvSpPr/>
          <p:nvPr/>
        </p:nvSpPr>
        <p:spPr>
          <a:xfrm>
            <a:off x="6441723" y="1174750"/>
            <a:ext cx="5465375" cy="38989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46212AC-3CA1-13BD-CE59-9A0533B4B570}"/>
              </a:ext>
            </a:extLst>
          </p:cNvPr>
          <p:cNvSpPr/>
          <p:nvPr/>
        </p:nvSpPr>
        <p:spPr>
          <a:xfrm>
            <a:off x="6755354" y="1488377"/>
            <a:ext cx="4880670" cy="2400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86A86A3-0FC8-19B7-0C38-44F2F83CFA36}"/>
              </a:ext>
            </a:extLst>
          </p:cNvPr>
          <p:cNvSpPr txBox="1"/>
          <p:nvPr/>
        </p:nvSpPr>
        <p:spPr>
          <a:xfrm>
            <a:off x="7429025" y="4202304"/>
            <a:ext cx="35333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spc="-300" dirty="0"/>
              <a:t>2 . </a:t>
            </a:r>
            <a:r>
              <a:rPr lang="ko-KR" altLang="en-US" sz="2400" b="1" spc="-300" dirty="0"/>
              <a:t>변환된 이미지 포맷의 용량 측정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BB1F6B2A-62F7-FF63-2C38-DD781F55B9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535" y="1561522"/>
            <a:ext cx="2896457" cy="225401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7453E07D-FDBB-307E-F527-ED7CF459EC45}"/>
              </a:ext>
            </a:extLst>
          </p:cNvPr>
          <p:cNvSpPr txBox="1"/>
          <p:nvPr/>
        </p:nvSpPr>
        <p:spPr>
          <a:xfrm>
            <a:off x="3568949" y="1979821"/>
            <a:ext cx="1931535" cy="19088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5600" indent="-3556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/>
              <a:t>초 고화질 </a:t>
            </a:r>
            <a:endParaRPr lang="en-US" altLang="ko-KR" sz="2000" dirty="0"/>
          </a:p>
          <a:p>
            <a:pPr>
              <a:lnSpc>
                <a:spcPct val="120000"/>
              </a:lnSpc>
            </a:pPr>
            <a:r>
              <a:rPr lang="en-US" altLang="ko-KR" sz="2000" dirty="0"/>
              <a:t>      </a:t>
            </a:r>
            <a:r>
              <a:rPr lang="ko-KR" altLang="en-US" sz="2000" dirty="0"/>
              <a:t>이미지</a:t>
            </a:r>
            <a:endParaRPr lang="en-US" altLang="ko-KR" sz="2000" dirty="0"/>
          </a:p>
          <a:p>
            <a:pPr marL="355600" indent="-3556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/>
              <a:t>실행속도 느린 파이썬</a:t>
            </a:r>
            <a:endParaRPr lang="en-US" altLang="ko-KR" sz="2000" dirty="0"/>
          </a:p>
          <a:p>
            <a:pPr marL="355600" indent="-355600">
              <a:lnSpc>
                <a:spcPct val="120000"/>
              </a:lnSpc>
              <a:buFont typeface="Wingdings" panose="05000000000000000000" pitchFamily="2" charset="2"/>
              <a:buChar char="§"/>
            </a:pPr>
            <a:endParaRPr lang="ko-KR" altLang="en-US" sz="2000" dirty="0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008721BC-5825-9034-C38A-8915D59CE2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2274" y="1561522"/>
            <a:ext cx="4586830" cy="587114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94774FAA-BC80-8B04-3258-D7DF64C93F0D}"/>
              </a:ext>
            </a:extLst>
          </p:cNvPr>
          <p:cNvSpPr txBox="1"/>
          <p:nvPr/>
        </p:nvSpPr>
        <p:spPr>
          <a:xfrm>
            <a:off x="6906446" y="2275013"/>
            <a:ext cx="4687019" cy="15395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5600" indent="-3556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/>
              <a:t>.</a:t>
            </a:r>
            <a:r>
              <a:rPr lang="en-US" altLang="ko-KR" sz="2000" dirty="0" err="1"/>
              <a:t>jhp</a:t>
            </a:r>
            <a:r>
              <a:rPr lang="ko-KR" altLang="en-US" sz="2000" dirty="0"/>
              <a:t> 이미지 포맷의 압축 성능은 다른 이미지 포맷에 비해 떨어지지만 본 목적이 웹 </a:t>
            </a:r>
            <a:r>
              <a:rPr lang="ko-KR" altLang="en-US" sz="2000" dirty="0" err="1"/>
              <a:t>크롤링</a:t>
            </a:r>
            <a:r>
              <a:rPr lang="ko-KR" altLang="en-US" sz="2000" dirty="0"/>
              <a:t> 방지</a:t>
            </a:r>
            <a:endParaRPr lang="en-US" altLang="ko-KR" sz="2000" dirty="0"/>
          </a:p>
          <a:p>
            <a:pPr marL="355600" indent="-3556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/>
              <a:t>연구 기간과 인력이 부족</a:t>
            </a:r>
          </a:p>
        </p:txBody>
      </p:sp>
    </p:spTree>
    <p:extLst>
      <p:ext uri="{BB962C8B-B14F-4D97-AF65-F5344CB8AC3E}">
        <p14:creationId xmlns:p14="http://schemas.microsoft.com/office/powerpoint/2010/main" val="4087212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4F9DBCF0-53C1-A5CA-2916-CFA567E5AB5A}"/>
              </a:ext>
            </a:extLst>
          </p:cNvPr>
          <p:cNvGrpSpPr/>
          <p:nvPr/>
        </p:nvGrpSpPr>
        <p:grpSpPr>
          <a:xfrm>
            <a:off x="10024946" y="398401"/>
            <a:ext cx="2167054" cy="768458"/>
            <a:chOff x="8909823" y="398401"/>
            <a:chExt cx="3282177" cy="738121"/>
          </a:xfrm>
          <a:solidFill>
            <a:schemeClr val="bg1"/>
          </a:solidFill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B17C1F52-B223-C89C-5D63-03B2ED28236A}"/>
                </a:ext>
              </a:extLst>
            </p:cNvPr>
            <p:cNvSpPr/>
            <p:nvPr/>
          </p:nvSpPr>
          <p:spPr>
            <a:xfrm>
              <a:off x="10844526" y="398401"/>
              <a:ext cx="1347474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D2F3B72-3851-0E6B-272D-7DF968778CF0}"/>
                </a:ext>
              </a:extLst>
            </p:cNvPr>
            <p:cNvSpPr/>
            <p:nvPr/>
          </p:nvSpPr>
          <p:spPr>
            <a:xfrm>
              <a:off x="9963513" y="398401"/>
              <a:ext cx="724895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E6DE6DAF-C3A5-CCC1-072F-5C5DF6D82C64}"/>
                </a:ext>
              </a:extLst>
            </p:cNvPr>
            <p:cNvSpPr/>
            <p:nvPr/>
          </p:nvSpPr>
          <p:spPr>
            <a:xfrm>
              <a:off x="9283289" y="398401"/>
              <a:ext cx="524106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41C63801-C8EF-D34B-433B-F9C290353AC2}"/>
                </a:ext>
              </a:extLst>
            </p:cNvPr>
            <p:cNvSpPr/>
            <p:nvPr/>
          </p:nvSpPr>
          <p:spPr>
            <a:xfrm>
              <a:off x="8909823" y="398401"/>
              <a:ext cx="217347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6150EDB-54A9-241B-7BB8-FBE9C2BBC64A}"/>
              </a:ext>
            </a:extLst>
          </p:cNvPr>
          <p:cNvSpPr txBox="1"/>
          <p:nvPr/>
        </p:nvSpPr>
        <p:spPr>
          <a:xfrm>
            <a:off x="5014613" y="2505670"/>
            <a:ext cx="21627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bg1"/>
                </a:solidFill>
                <a:latin typeface="+mj-ea"/>
                <a:ea typeface="+mj-ea"/>
              </a:rPr>
              <a:t>Part 6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A65560-91DE-4287-4E61-6F7F98826C6D}"/>
              </a:ext>
            </a:extLst>
          </p:cNvPr>
          <p:cNvSpPr txBox="1"/>
          <p:nvPr/>
        </p:nvSpPr>
        <p:spPr>
          <a:xfrm>
            <a:off x="5272699" y="3422159"/>
            <a:ext cx="164660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600" b="1" dirty="0">
                <a:solidFill>
                  <a:schemeClr val="bg1"/>
                </a:solidFill>
                <a:latin typeface="+mj-ea"/>
                <a:ea typeface="+mj-ea"/>
              </a:rPr>
              <a:t>결론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A744195-72B1-1317-9462-2B2260DC6D39}"/>
              </a:ext>
            </a:extLst>
          </p:cNvPr>
          <p:cNvSpPr/>
          <p:nvPr/>
        </p:nvSpPr>
        <p:spPr>
          <a:xfrm>
            <a:off x="9838441" y="6373630"/>
            <a:ext cx="2243015" cy="398401"/>
          </a:xfrm>
          <a:prstGeom prst="rect">
            <a:avLst/>
          </a:prstGeom>
          <a:solidFill>
            <a:srgbClr val="1A335C"/>
          </a:solidFill>
          <a:ln>
            <a:solidFill>
              <a:srgbClr val="1A33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447441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8AD3D9A-FE71-AAA2-5C18-AAFC9BCE6351}"/>
              </a:ext>
            </a:extLst>
          </p:cNvPr>
          <p:cNvSpPr txBox="1"/>
          <p:nvPr/>
        </p:nvSpPr>
        <p:spPr>
          <a:xfrm>
            <a:off x="144966" y="144966"/>
            <a:ext cx="6687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6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E9E676-0120-0E02-E5A7-70281FCD3068}"/>
              </a:ext>
            </a:extLst>
          </p:cNvPr>
          <p:cNvSpPr txBox="1"/>
          <p:nvPr/>
        </p:nvSpPr>
        <p:spPr>
          <a:xfrm>
            <a:off x="854928" y="109284"/>
            <a:ext cx="9957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결론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FADE90E-164E-BAB4-5940-F5CD7B030AFD}"/>
              </a:ext>
            </a:extLst>
          </p:cNvPr>
          <p:cNvSpPr/>
          <p:nvPr/>
        </p:nvSpPr>
        <p:spPr>
          <a:xfrm>
            <a:off x="9907149" y="6596185"/>
            <a:ext cx="2243015" cy="207107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68A09AE-A571-641B-01B8-C04F402ABA10}"/>
              </a:ext>
            </a:extLst>
          </p:cNvPr>
          <p:cNvSpPr/>
          <p:nvPr/>
        </p:nvSpPr>
        <p:spPr>
          <a:xfrm>
            <a:off x="331176" y="1192403"/>
            <a:ext cx="11563839" cy="540378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EAB9F16-DAB7-AC60-1F3F-EE69A1BE46F1}"/>
              </a:ext>
            </a:extLst>
          </p:cNvPr>
          <p:cNvSpPr/>
          <p:nvPr/>
        </p:nvSpPr>
        <p:spPr>
          <a:xfrm>
            <a:off x="617415" y="1471524"/>
            <a:ext cx="10959485" cy="48455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0D98DD8-A991-BE98-93E8-F85E01D427FE}"/>
              </a:ext>
            </a:extLst>
          </p:cNvPr>
          <p:cNvSpPr txBox="1"/>
          <p:nvPr/>
        </p:nvSpPr>
        <p:spPr>
          <a:xfrm>
            <a:off x="615100" y="1582311"/>
            <a:ext cx="10834438" cy="5117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5600" indent="-3556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/>
              <a:t>Text to Image AI</a:t>
            </a:r>
            <a:r>
              <a:rPr lang="ko-KR" altLang="en-US" sz="2000" dirty="0"/>
              <a:t>의 무분별한 데이터 수집으로부터 저작물을 보호하기 위해 이미지 변형</a:t>
            </a:r>
            <a:r>
              <a:rPr lang="en-US" altLang="ko-KR" sz="2000" dirty="0"/>
              <a:t>, </a:t>
            </a:r>
            <a:r>
              <a:rPr lang="ko-KR" altLang="en-US" sz="2000" dirty="0"/>
              <a:t>그리고 이미지 확장자 및 뷰어 개발 </a:t>
            </a:r>
            <a:r>
              <a:rPr lang="en-US" altLang="ko-KR" sz="2000" dirty="0"/>
              <a:t>2</a:t>
            </a:r>
            <a:r>
              <a:rPr lang="ko-KR" altLang="en-US" sz="2000" dirty="0"/>
              <a:t>가지 방법을 제시</a:t>
            </a:r>
            <a:endParaRPr lang="en-US" altLang="ko-KR" sz="2000" dirty="0"/>
          </a:p>
          <a:p>
            <a:pPr marL="355600" indent="-3556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 err="1"/>
              <a:t>파인튜닝</a:t>
            </a:r>
            <a:r>
              <a:rPr lang="ko-KR" altLang="en-US" sz="2000" dirty="0"/>
              <a:t> 기술로 본 연구의 이미지 변형법을 정성적</a:t>
            </a:r>
            <a:r>
              <a:rPr lang="en-US" altLang="ko-KR" sz="2000" dirty="0"/>
              <a:t>, </a:t>
            </a:r>
            <a:r>
              <a:rPr lang="ko-KR" altLang="en-US" sz="2000" dirty="0"/>
              <a:t>정량적으로 평가하여 기법의 성능 입증</a:t>
            </a:r>
            <a:endParaRPr lang="en-US" altLang="ko-KR" sz="2000" dirty="0"/>
          </a:p>
          <a:p>
            <a:pPr marL="355600" indent="-3556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/>
              <a:t>본 연구의 이미지 변형법이 사람이 인식하는 데에는 중대한 피해가 없다는 사실 증명</a:t>
            </a:r>
            <a:endParaRPr lang="en-US" altLang="ko-KR" sz="2000" dirty="0"/>
          </a:p>
          <a:p>
            <a:pPr marL="355600" indent="-3556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/>
              <a:t>새로운 이미지 확장자와 암호화된 전용 뷰어를 통한 방법은 추후 활용 가능성이 높고</a:t>
            </a:r>
            <a:r>
              <a:rPr lang="en-US" altLang="ko-KR" sz="2000" dirty="0"/>
              <a:t>, </a:t>
            </a:r>
            <a:r>
              <a:rPr lang="ko-KR" altLang="en-US" sz="2000" dirty="0"/>
              <a:t>원래 목적인 웹 </a:t>
            </a:r>
            <a:r>
              <a:rPr lang="ko-KR" altLang="en-US" sz="2000" dirty="0" err="1"/>
              <a:t>크롤링으로부터의</a:t>
            </a:r>
            <a:r>
              <a:rPr lang="ko-KR" altLang="en-US" sz="2000" dirty="0"/>
              <a:t> 이미지 보호는 잘 유지됨</a:t>
            </a:r>
            <a:r>
              <a:rPr lang="en-US" altLang="ko-KR" sz="2000" dirty="0"/>
              <a:t>.</a:t>
            </a:r>
          </a:p>
          <a:p>
            <a:pPr marL="355600" indent="-3556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/>
              <a:t>연구를 진행하면서 본 연구를 응용하여 손가락이 제대로 생성이 되지 않는 등 </a:t>
            </a:r>
            <a:r>
              <a:rPr lang="en-US" altLang="ko-KR" sz="2000" dirty="0"/>
              <a:t>Stable Diffusion </a:t>
            </a:r>
            <a:r>
              <a:rPr lang="ko-KR" altLang="en-US" sz="2000" dirty="0"/>
              <a:t>모델의 고질적 문제점들을 해결 할 수 있는 방법 발견</a:t>
            </a:r>
            <a:endParaRPr lang="en-US" altLang="ko-KR" sz="2000" dirty="0"/>
          </a:p>
          <a:p>
            <a:pPr marL="355600" indent="-3556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/>
              <a:t>Text to Image AI</a:t>
            </a:r>
            <a:r>
              <a:rPr lang="ko-KR" altLang="en-US" sz="2000" dirty="0"/>
              <a:t>의 이면을 파악하고 가장 먼저 저작물 보호를 위한 연구 및 효과적인 방법을 제시한 데에 의의가 있음</a:t>
            </a:r>
            <a:endParaRPr lang="en-US" altLang="ko-KR" sz="2000" dirty="0"/>
          </a:p>
          <a:p>
            <a:pPr marL="355600" indent="-3556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9695135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4F9DBCF0-53C1-A5CA-2916-CFA567E5AB5A}"/>
              </a:ext>
            </a:extLst>
          </p:cNvPr>
          <p:cNvGrpSpPr/>
          <p:nvPr/>
        </p:nvGrpSpPr>
        <p:grpSpPr>
          <a:xfrm>
            <a:off x="10024946" y="398401"/>
            <a:ext cx="2167054" cy="768458"/>
            <a:chOff x="8909823" y="398401"/>
            <a:chExt cx="3282177" cy="738121"/>
          </a:xfrm>
          <a:solidFill>
            <a:schemeClr val="bg1"/>
          </a:solidFill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B17C1F52-B223-C89C-5D63-03B2ED28236A}"/>
                </a:ext>
              </a:extLst>
            </p:cNvPr>
            <p:cNvSpPr/>
            <p:nvPr/>
          </p:nvSpPr>
          <p:spPr>
            <a:xfrm>
              <a:off x="10844526" y="398401"/>
              <a:ext cx="1347474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D2F3B72-3851-0E6B-272D-7DF968778CF0}"/>
                </a:ext>
              </a:extLst>
            </p:cNvPr>
            <p:cNvSpPr/>
            <p:nvPr/>
          </p:nvSpPr>
          <p:spPr>
            <a:xfrm>
              <a:off x="9963513" y="398401"/>
              <a:ext cx="724895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E6DE6DAF-C3A5-CCC1-072F-5C5DF6D82C64}"/>
                </a:ext>
              </a:extLst>
            </p:cNvPr>
            <p:cNvSpPr/>
            <p:nvPr/>
          </p:nvSpPr>
          <p:spPr>
            <a:xfrm>
              <a:off x="9283289" y="398401"/>
              <a:ext cx="524106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41C63801-C8EF-D34B-433B-F9C290353AC2}"/>
                </a:ext>
              </a:extLst>
            </p:cNvPr>
            <p:cNvSpPr/>
            <p:nvPr/>
          </p:nvSpPr>
          <p:spPr>
            <a:xfrm>
              <a:off x="8909823" y="398401"/>
              <a:ext cx="217347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6150EDB-54A9-241B-7BB8-FBE9C2BBC64A}"/>
              </a:ext>
            </a:extLst>
          </p:cNvPr>
          <p:cNvSpPr txBox="1"/>
          <p:nvPr/>
        </p:nvSpPr>
        <p:spPr>
          <a:xfrm>
            <a:off x="5074725" y="2505670"/>
            <a:ext cx="204254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bg1"/>
                </a:solidFill>
                <a:latin typeface="+mj-ea"/>
                <a:ea typeface="+mj-ea"/>
              </a:rPr>
              <a:t>Part 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A65560-91DE-4287-4E61-6F7F98826C6D}"/>
              </a:ext>
            </a:extLst>
          </p:cNvPr>
          <p:cNvSpPr txBox="1"/>
          <p:nvPr/>
        </p:nvSpPr>
        <p:spPr>
          <a:xfrm>
            <a:off x="5272697" y="3422159"/>
            <a:ext cx="164660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600" b="1" dirty="0">
                <a:solidFill>
                  <a:schemeClr val="bg1"/>
                </a:solidFill>
                <a:latin typeface="+mj-ea"/>
                <a:ea typeface="+mj-ea"/>
              </a:rPr>
              <a:t>서론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F0C3879-5715-D7D7-9376-A465C082D0D7}"/>
              </a:ext>
            </a:extLst>
          </p:cNvPr>
          <p:cNvSpPr/>
          <p:nvPr/>
        </p:nvSpPr>
        <p:spPr>
          <a:xfrm>
            <a:off x="9838441" y="6373630"/>
            <a:ext cx="2243015" cy="398401"/>
          </a:xfrm>
          <a:prstGeom prst="rect">
            <a:avLst/>
          </a:prstGeom>
          <a:solidFill>
            <a:srgbClr val="1A335C"/>
          </a:solidFill>
          <a:ln>
            <a:solidFill>
              <a:srgbClr val="1A33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257745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8AD3D9A-FE71-AAA2-5C18-AAFC9BCE6351}"/>
              </a:ext>
            </a:extLst>
          </p:cNvPr>
          <p:cNvSpPr txBox="1"/>
          <p:nvPr/>
        </p:nvSpPr>
        <p:spPr>
          <a:xfrm>
            <a:off x="144966" y="144966"/>
            <a:ext cx="6367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1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E9E676-0120-0E02-E5A7-70281FCD3068}"/>
              </a:ext>
            </a:extLst>
          </p:cNvPr>
          <p:cNvSpPr txBox="1"/>
          <p:nvPr/>
        </p:nvSpPr>
        <p:spPr>
          <a:xfrm>
            <a:off x="854928" y="109284"/>
            <a:ext cx="18838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연구 배경</a:t>
            </a:r>
          </a:p>
        </p:txBody>
      </p:sp>
      <p:sp>
        <p:nvSpPr>
          <p:cNvPr id="50" name="갈매기형 수장 4">
            <a:extLst>
              <a:ext uri="{FF2B5EF4-FFF2-40B4-BE49-F238E27FC236}">
                <a16:creationId xmlns:a16="http://schemas.microsoft.com/office/drawing/2014/main" id="{08E23758-8A71-FB83-BEE9-CC7E94E9731B}"/>
              </a:ext>
            </a:extLst>
          </p:cNvPr>
          <p:cNvSpPr/>
          <p:nvPr/>
        </p:nvSpPr>
        <p:spPr>
          <a:xfrm>
            <a:off x="6225025" y="2441930"/>
            <a:ext cx="3933825" cy="1399868"/>
          </a:xfrm>
          <a:prstGeom prst="chevron">
            <a:avLst/>
          </a:prstGeom>
          <a:solidFill>
            <a:schemeClr val="accent3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51" name="오각형 3">
            <a:extLst>
              <a:ext uri="{FF2B5EF4-FFF2-40B4-BE49-F238E27FC236}">
                <a16:creationId xmlns:a16="http://schemas.microsoft.com/office/drawing/2014/main" id="{89866BE4-6882-C898-28F9-B2227D6AFD1B}"/>
              </a:ext>
            </a:extLst>
          </p:cNvPr>
          <p:cNvSpPr/>
          <p:nvPr/>
        </p:nvSpPr>
        <p:spPr>
          <a:xfrm>
            <a:off x="2610288" y="2441930"/>
            <a:ext cx="3933825" cy="1399868"/>
          </a:xfrm>
          <a:prstGeom prst="homePlat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2" name="왼쪽 중괄호 51">
            <a:extLst>
              <a:ext uri="{FF2B5EF4-FFF2-40B4-BE49-F238E27FC236}">
                <a16:creationId xmlns:a16="http://schemas.microsoft.com/office/drawing/2014/main" id="{513C753A-D95E-5C4B-A8B0-4DA610CF3228}"/>
              </a:ext>
            </a:extLst>
          </p:cNvPr>
          <p:cNvSpPr/>
          <p:nvPr/>
        </p:nvSpPr>
        <p:spPr>
          <a:xfrm rot="16200000">
            <a:off x="7679389" y="2599733"/>
            <a:ext cx="321466" cy="3152778"/>
          </a:xfrm>
          <a:prstGeom prst="leftBrace">
            <a:avLst>
              <a:gd name="adj1" fmla="val 54487"/>
              <a:gd name="adj2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왼쪽 중괄호 52">
            <a:extLst>
              <a:ext uri="{FF2B5EF4-FFF2-40B4-BE49-F238E27FC236}">
                <a16:creationId xmlns:a16="http://schemas.microsoft.com/office/drawing/2014/main" id="{83AE30EF-C049-7BF1-C577-4E211B13E059}"/>
              </a:ext>
            </a:extLst>
          </p:cNvPr>
          <p:cNvSpPr/>
          <p:nvPr/>
        </p:nvSpPr>
        <p:spPr>
          <a:xfrm rot="5400000" flipV="1">
            <a:off x="4025944" y="531425"/>
            <a:ext cx="321466" cy="3152778"/>
          </a:xfrm>
          <a:prstGeom prst="leftBrace">
            <a:avLst>
              <a:gd name="adj1" fmla="val 54487"/>
              <a:gd name="adj2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7EA7BDD-096A-39B8-4A4E-2224F6D00056}"/>
              </a:ext>
            </a:extLst>
          </p:cNvPr>
          <p:cNvSpPr txBox="1"/>
          <p:nvPr/>
        </p:nvSpPr>
        <p:spPr>
          <a:xfrm>
            <a:off x="2452876" y="1502860"/>
            <a:ext cx="3467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Generative Adversarial Network</a:t>
            </a:r>
            <a:endParaRPr lang="ko-KR" altLang="en-US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FE28F21-BBF6-8C85-CFF9-8677D2FD6308}"/>
              </a:ext>
            </a:extLst>
          </p:cNvPr>
          <p:cNvSpPr txBox="1"/>
          <p:nvPr/>
        </p:nvSpPr>
        <p:spPr>
          <a:xfrm>
            <a:off x="7202770" y="4411744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Stability AI</a:t>
            </a:r>
            <a:endParaRPr lang="ko-KR" altLang="en-US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BADD6567-4E94-CE4C-0A98-5CAB2A43125C}"/>
              </a:ext>
            </a:extLst>
          </p:cNvPr>
          <p:cNvSpPr txBox="1"/>
          <p:nvPr/>
        </p:nvSpPr>
        <p:spPr>
          <a:xfrm>
            <a:off x="3778700" y="2911031"/>
            <a:ext cx="12779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DALL-E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EB157E0-7776-DF0D-A08F-73DEC796FBB1}"/>
              </a:ext>
            </a:extLst>
          </p:cNvPr>
          <p:cNvSpPr txBox="1"/>
          <p:nvPr/>
        </p:nvSpPr>
        <p:spPr>
          <a:xfrm>
            <a:off x="7189945" y="2911031"/>
            <a:ext cx="25010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Latent Diffusion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87B133A-CF6F-31E7-46F0-4B7308B341CD}"/>
              </a:ext>
            </a:extLst>
          </p:cNvPr>
          <p:cNvSpPr/>
          <p:nvPr/>
        </p:nvSpPr>
        <p:spPr>
          <a:xfrm>
            <a:off x="9907149" y="6404891"/>
            <a:ext cx="2243015" cy="398401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223616-3CF8-4FBB-4DB2-5EDA310E4E35}"/>
              </a:ext>
            </a:extLst>
          </p:cNvPr>
          <p:cNvSpPr txBox="1"/>
          <p:nvPr/>
        </p:nvSpPr>
        <p:spPr>
          <a:xfrm>
            <a:off x="1968736" y="5081452"/>
            <a:ext cx="846495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Latent Diffusion</a:t>
            </a:r>
            <a:r>
              <a:rPr lang="ko-KR" altLang="en-US" sz="3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의 등장으로 인한 </a:t>
            </a:r>
            <a:endParaRPr lang="en-US" altLang="ko-KR" sz="3000" b="1" spc="-3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  <a:p>
            <a:pPr algn="ctr"/>
            <a:r>
              <a:rPr lang="en-US" altLang="ko-KR" sz="3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Text to Image AI</a:t>
            </a:r>
            <a:r>
              <a:rPr lang="ko-KR" altLang="en-US" sz="3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의 활성화</a:t>
            </a:r>
            <a:r>
              <a:rPr lang="en-US" altLang="ko-KR" sz="3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3000" b="1" spc="-3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파인튜닝</a:t>
            </a:r>
            <a:r>
              <a:rPr lang="ko-KR" altLang="en-US" sz="3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 기법 개발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48A748-0398-3BCF-8C64-B06326A9B7D0}"/>
              </a:ext>
            </a:extLst>
          </p:cNvPr>
          <p:cNvSpPr txBox="1"/>
          <p:nvPr/>
        </p:nvSpPr>
        <p:spPr>
          <a:xfrm>
            <a:off x="4530507" y="543542"/>
            <a:ext cx="313098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Text to Image AI</a:t>
            </a:r>
            <a:endParaRPr lang="ko-KR" altLang="en-US" sz="3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2545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8AD3D9A-FE71-AAA2-5C18-AAFC9BCE6351}"/>
              </a:ext>
            </a:extLst>
          </p:cNvPr>
          <p:cNvSpPr txBox="1"/>
          <p:nvPr/>
        </p:nvSpPr>
        <p:spPr>
          <a:xfrm>
            <a:off x="144966" y="144966"/>
            <a:ext cx="6367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1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E9E676-0120-0E02-E5A7-70281FCD3068}"/>
              </a:ext>
            </a:extLst>
          </p:cNvPr>
          <p:cNvSpPr txBox="1"/>
          <p:nvPr/>
        </p:nvSpPr>
        <p:spPr>
          <a:xfrm>
            <a:off x="854928" y="109284"/>
            <a:ext cx="18838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연구 배경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C61A86F-C157-052F-0974-3D963529063E}"/>
              </a:ext>
            </a:extLst>
          </p:cNvPr>
          <p:cNvSpPr/>
          <p:nvPr/>
        </p:nvSpPr>
        <p:spPr>
          <a:xfrm>
            <a:off x="9907149" y="6596185"/>
            <a:ext cx="2243015" cy="207107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26" name="Picture 2" descr="Assets - NovelAI">
            <a:extLst>
              <a:ext uri="{FF2B5EF4-FFF2-40B4-BE49-F238E27FC236}">
                <a16:creationId xmlns:a16="http://schemas.microsoft.com/office/drawing/2014/main" id="{D4B5AAF1-F7B9-1537-117F-E2187641C4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389" y="1299876"/>
            <a:ext cx="3803041" cy="739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imic">
            <a:extLst>
              <a:ext uri="{FF2B5EF4-FFF2-40B4-BE49-F238E27FC236}">
                <a16:creationId xmlns:a16="http://schemas.microsoft.com/office/drawing/2014/main" id="{0192B978-3345-1866-D7F6-338F16634B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389" y="2286909"/>
            <a:ext cx="3803041" cy="1996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A7BF00D0-0D65-0FDC-9A07-1E6E5A7E3C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8975" y="961853"/>
            <a:ext cx="6696289" cy="1732301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FB4D0FE2-8CA7-954E-639F-BB8887275C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74182" y="2639861"/>
            <a:ext cx="7117697" cy="76206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438831D-8393-A466-08E7-0513AFDF461F}"/>
              </a:ext>
            </a:extLst>
          </p:cNvPr>
          <p:cNvSpPr txBox="1"/>
          <p:nvPr/>
        </p:nvSpPr>
        <p:spPr>
          <a:xfrm>
            <a:off x="1863523" y="4802591"/>
            <a:ext cx="846495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b="1" spc="-300" dirty="0">
                <a:solidFill>
                  <a:schemeClr val="tx1">
                    <a:lumMod val="85000"/>
                    <a:lumOff val="15000"/>
                  </a:schemeClr>
                </a:solidFill>
                <a:ea typeface="+mj-ea"/>
              </a:rPr>
              <a:t>Stable Diffusion, Fine Tuning </a:t>
            </a:r>
            <a:r>
              <a:rPr lang="ko-KR" altLang="en-US" sz="3000" b="1" spc="-300" dirty="0">
                <a:solidFill>
                  <a:schemeClr val="tx1">
                    <a:lumMod val="85000"/>
                    <a:lumOff val="15000"/>
                  </a:schemeClr>
                </a:solidFill>
                <a:ea typeface="+mj-ea"/>
              </a:rPr>
              <a:t>으로 인한 저작권 문제 발생</a:t>
            </a:r>
            <a:endParaRPr lang="en-US" altLang="ko-KR" sz="3000" b="1" spc="-300" dirty="0">
              <a:solidFill>
                <a:schemeClr val="tx1">
                  <a:lumMod val="85000"/>
                  <a:lumOff val="15000"/>
                </a:schemeClr>
              </a:solidFill>
              <a:ea typeface="+mj-ea"/>
            </a:endParaRPr>
          </a:p>
          <a:p>
            <a:pPr algn="ctr"/>
            <a:endParaRPr lang="ko-KR" altLang="en-US" sz="3000" b="1" spc="-300" dirty="0">
              <a:solidFill>
                <a:schemeClr val="tx1">
                  <a:lumMod val="85000"/>
                  <a:lumOff val="15000"/>
                </a:schemeClr>
              </a:solidFill>
              <a:ea typeface="+mj-ea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036D4C2-EE85-6B0F-F27D-FF0A361A14B5}"/>
              </a:ext>
            </a:extLst>
          </p:cNvPr>
          <p:cNvSpPr txBox="1"/>
          <p:nvPr/>
        </p:nvSpPr>
        <p:spPr>
          <a:xfrm>
            <a:off x="952679" y="5589219"/>
            <a:ext cx="1028664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sym typeface="Wingdings" panose="05000000000000000000" pitchFamily="2" charset="2"/>
              </a:rPr>
              <a:t> </a:t>
            </a:r>
            <a:r>
              <a:rPr lang="ko-KR" altLang="en-US" sz="5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sym typeface="Wingdings" panose="05000000000000000000" pitchFamily="2" charset="2"/>
              </a:rPr>
              <a:t>원작자의 동의 없는 창작물 무단 학습 초래 </a:t>
            </a:r>
            <a:endParaRPr lang="ko-KR" altLang="en-US" sz="5000" b="1" spc="-3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0B63F727-0003-4623-ACCD-2B5A732A8F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18975" y="3718681"/>
            <a:ext cx="6972904" cy="624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5342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4F9DBCF0-53C1-A5CA-2916-CFA567E5AB5A}"/>
              </a:ext>
            </a:extLst>
          </p:cNvPr>
          <p:cNvGrpSpPr/>
          <p:nvPr/>
        </p:nvGrpSpPr>
        <p:grpSpPr>
          <a:xfrm>
            <a:off x="10024946" y="398401"/>
            <a:ext cx="2167054" cy="768458"/>
            <a:chOff x="8909823" y="398401"/>
            <a:chExt cx="3282177" cy="738121"/>
          </a:xfrm>
          <a:solidFill>
            <a:schemeClr val="bg1"/>
          </a:solidFill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B17C1F52-B223-C89C-5D63-03B2ED28236A}"/>
                </a:ext>
              </a:extLst>
            </p:cNvPr>
            <p:cNvSpPr/>
            <p:nvPr/>
          </p:nvSpPr>
          <p:spPr>
            <a:xfrm>
              <a:off x="10844526" y="398401"/>
              <a:ext cx="1347474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D2F3B72-3851-0E6B-272D-7DF968778CF0}"/>
                </a:ext>
              </a:extLst>
            </p:cNvPr>
            <p:cNvSpPr/>
            <p:nvPr/>
          </p:nvSpPr>
          <p:spPr>
            <a:xfrm>
              <a:off x="9963513" y="398401"/>
              <a:ext cx="724895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E6DE6DAF-C3A5-CCC1-072F-5C5DF6D82C64}"/>
                </a:ext>
              </a:extLst>
            </p:cNvPr>
            <p:cNvSpPr/>
            <p:nvPr/>
          </p:nvSpPr>
          <p:spPr>
            <a:xfrm>
              <a:off x="9283289" y="398401"/>
              <a:ext cx="524106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41C63801-C8EF-D34B-433B-F9C290353AC2}"/>
                </a:ext>
              </a:extLst>
            </p:cNvPr>
            <p:cNvSpPr/>
            <p:nvPr/>
          </p:nvSpPr>
          <p:spPr>
            <a:xfrm>
              <a:off x="8909823" y="398401"/>
              <a:ext cx="217347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6150EDB-54A9-241B-7BB8-FBE9C2BBC64A}"/>
              </a:ext>
            </a:extLst>
          </p:cNvPr>
          <p:cNvSpPr txBox="1"/>
          <p:nvPr/>
        </p:nvSpPr>
        <p:spPr>
          <a:xfrm>
            <a:off x="5026635" y="2505670"/>
            <a:ext cx="213872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bg1"/>
                </a:solidFill>
                <a:latin typeface="+mj-ea"/>
                <a:ea typeface="+mj-ea"/>
              </a:rPr>
              <a:t>Part 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A65560-91DE-4287-4E61-6F7F98826C6D}"/>
              </a:ext>
            </a:extLst>
          </p:cNvPr>
          <p:cNvSpPr txBox="1"/>
          <p:nvPr/>
        </p:nvSpPr>
        <p:spPr>
          <a:xfrm>
            <a:off x="4081668" y="3422159"/>
            <a:ext cx="402866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600" b="1" dirty="0">
                <a:solidFill>
                  <a:schemeClr val="bg1"/>
                </a:solidFill>
                <a:latin typeface="+mj-ea"/>
                <a:ea typeface="+mj-ea"/>
              </a:rPr>
              <a:t>이론적 배경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C7DAE73-8069-D42D-C6F7-DF4D14C63997}"/>
              </a:ext>
            </a:extLst>
          </p:cNvPr>
          <p:cNvSpPr/>
          <p:nvPr/>
        </p:nvSpPr>
        <p:spPr>
          <a:xfrm>
            <a:off x="9838441" y="6373630"/>
            <a:ext cx="2243015" cy="398401"/>
          </a:xfrm>
          <a:prstGeom prst="rect">
            <a:avLst/>
          </a:prstGeom>
          <a:solidFill>
            <a:srgbClr val="1A335C"/>
          </a:solidFill>
          <a:ln>
            <a:solidFill>
              <a:srgbClr val="1A33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468098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8AD3D9A-FE71-AAA2-5C18-AAFC9BCE6351}"/>
              </a:ext>
            </a:extLst>
          </p:cNvPr>
          <p:cNvSpPr txBox="1"/>
          <p:nvPr/>
        </p:nvSpPr>
        <p:spPr>
          <a:xfrm>
            <a:off x="144966" y="144966"/>
            <a:ext cx="6639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2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E9E676-0120-0E02-E5A7-70281FCD3068}"/>
              </a:ext>
            </a:extLst>
          </p:cNvPr>
          <p:cNvSpPr txBox="1"/>
          <p:nvPr/>
        </p:nvSpPr>
        <p:spPr>
          <a:xfrm>
            <a:off x="854928" y="109284"/>
            <a:ext cx="356219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Text to Image AI</a:t>
            </a:r>
            <a:endParaRPr lang="ko-KR" altLang="en-US" sz="4000" b="1" spc="-3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CA3E424-E23F-4DFE-83D1-370B0DB343FB}"/>
              </a:ext>
            </a:extLst>
          </p:cNvPr>
          <p:cNvSpPr/>
          <p:nvPr/>
        </p:nvSpPr>
        <p:spPr>
          <a:xfrm>
            <a:off x="536818" y="1094153"/>
            <a:ext cx="11118363" cy="526854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6B56E51-4C67-E6F0-1D8D-1475A790619B}"/>
              </a:ext>
            </a:extLst>
          </p:cNvPr>
          <p:cNvSpPr/>
          <p:nvPr/>
        </p:nvSpPr>
        <p:spPr>
          <a:xfrm>
            <a:off x="941752" y="1458580"/>
            <a:ext cx="10308493" cy="42662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127000" algn="l" fontAlgn="base" latinLnBrk="1">
              <a:lnSpc>
                <a:spcPct val="115000"/>
              </a:lnSpc>
              <a:spcAft>
                <a:spcPts val="800"/>
              </a:spcAft>
              <a:tabLst>
                <a:tab pos="4895850" algn="r"/>
              </a:tabLst>
            </a:pP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6F4EDEC-85FB-FF6A-BDC7-9280C162B156}"/>
              </a:ext>
            </a:extLst>
          </p:cNvPr>
          <p:cNvSpPr txBox="1"/>
          <p:nvPr/>
        </p:nvSpPr>
        <p:spPr>
          <a:xfrm>
            <a:off x="4856888" y="5812953"/>
            <a:ext cx="23727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spc="-300" dirty="0"/>
              <a:t>Latent Diffusion </a:t>
            </a:r>
            <a:r>
              <a:rPr lang="ko-KR" altLang="en-US" sz="2400" b="1" spc="-300" dirty="0"/>
              <a:t>모델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95A413-0CEF-3686-9D0A-274EF2C4054C}"/>
              </a:ext>
            </a:extLst>
          </p:cNvPr>
          <p:cNvSpPr txBox="1"/>
          <p:nvPr/>
        </p:nvSpPr>
        <p:spPr>
          <a:xfrm>
            <a:off x="4451053" y="1557370"/>
            <a:ext cx="267893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spc="-150" dirty="0"/>
              <a:t>Image Creation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A6CD199-4A5C-61D8-7751-92753E4AE416}"/>
              </a:ext>
            </a:extLst>
          </p:cNvPr>
          <p:cNvSpPr/>
          <p:nvPr/>
        </p:nvSpPr>
        <p:spPr>
          <a:xfrm>
            <a:off x="9907149" y="6596185"/>
            <a:ext cx="2243015" cy="207107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5F3E7F25-0E71-3F17-EFCF-EE1EA154B90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497" y="2838535"/>
            <a:ext cx="1067773" cy="600773"/>
          </a:xfrm>
          <a:prstGeom prst="rect">
            <a:avLst/>
          </a:prstGeom>
        </p:spPr>
      </p:pic>
      <p:pic>
        <p:nvPicPr>
          <p:cNvPr id="16" name="Picture 5">
            <a:extLst>
              <a:ext uri="{FF2B5EF4-FFF2-40B4-BE49-F238E27FC236}">
                <a16:creationId xmlns:a16="http://schemas.microsoft.com/office/drawing/2014/main" id="{17FB8678-BA1A-CC31-9266-CBC433C77B0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7881" y="2838934"/>
            <a:ext cx="1067773" cy="600374"/>
          </a:xfrm>
          <a:prstGeom prst="rect">
            <a:avLst/>
          </a:prstGeom>
        </p:spPr>
      </p:pic>
      <p:pic>
        <p:nvPicPr>
          <p:cNvPr id="17" name="Picture 4">
            <a:extLst>
              <a:ext uri="{FF2B5EF4-FFF2-40B4-BE49-F238E27FC236}">
                <a16:creationId xmlns:a16="http://schemas.microsoft.com/office/drawing/2014/main" id="{4A88E5FB-FE0F-AC14-728D-252F3CFB35E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9265" y="2838806"/>
            <a:ext cx="1067773" cy="600502"/>
          </a:xfrm>
          <a:prstGeom prst="rect">
            <a:avLst/>
          </a:prstGeom>
        </p:spPr>
      </p:pic>
      <p:pic>
        <p:nvPicPr>
          <p:cNvPr id="18" name="Picture 6">
            <a:extLst>
              <a:ext uri="{FF2B5EF4-FFF2-40B4-BE49-F238E27FC236}">
                <a16:creationId xmlns:a16="http://schemas.microsoft.com/office/drawing/2014/main" id="{3F514158-0011-3DDD-DD2F-69A8725C6A67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0649" y="2838806"/>
            <a:ext cx="1068001" cy="600502"/>
          </a:xfrm>
          <a:prstGeom prst="rect">
            <a:avLst/>
          </a:prstGeom>
        </p:spPr>
      </p:pic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6AA33B13-C39C-D10B-B96D-57F6AAADB4A9}"/>
              </a:ext>
            </a:extLst>
          </p:cNvPr>
          <p:cNvCxnSpPr>
            <a:cxnSpLocks/>
          </p:cNvCxnSpPr>
          <p:nvPr/>
        </p:nvCxnSpPr>
        <p:spPr>
          <a:xfrm>
            <a:off x="1359199" y="2701790"/>
            <a:ext cx="44235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2C4FAB1E-B57A-B263-26B2-85F19821AAEF}"/>
              </a:ext>
            </a:extLst>
          </p:cNvPr>
          <p:cNvCxnSpPr>
            <a:cxnSpLocks/>
          </p:cNvCxnSpPr>
          <p:nvPr/>
        </p:nvCxnSpPr>
        <p:spPr>
          <a:xfrm flipH="1">
            <a:off x="1320122" y="3600558"/>
            <a:ext cx="4470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5E707D2-DE77-6870-A9AA-5AB1415E9B55}"/>
              </a:ext>
            </a:extLst>
          </p:cNvPr>
          <p:cNvSpPr txBox="1"/>
          <p:nvPr/>
        </p:nvSpPr>
        <p:spPr>
          <a:xfrm>
            <a:off x="2363773" y="2178869"/>
            <a:ext cx="22637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-150" dirty="0"/>
              <a:t>Diffusion Process</a:t>
            </a:r>
            <a:endParaRPr lang="ko-KR" altLang="en-US" sz="2400" spc="-15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B68D6E7-F8CE-7E3C-BCA8-5179F1B077A2}"/>
              </a:ext>
            </a:extLst>
          </p:cNvPr>
          <p:cNvSpPr txBox="1"/>
          <p:nvPr/>
        </p:nvSpPr>
        <p:spPr>
          <a:xfrm>
            <a:off x="2427881" y="3691167"/>
            <a:ext cx="24048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-150" dirty="0"/>
              <a:t>Denoising Process</a:t>
            </a:r>
            <a:endParaRPr lang="ko-KR" altLang="en-US" sz="2400" spc="-15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80F6D26-7D8E-16A3-5E1D-3A673F28BC72}"/>
              </a:ext>
            </a:extLst>
          </p:cNvPr>
          <p:cNvSpPr txBox="1"/>
          <p:nvPr/>
        </p:nvSpPr>
        <p:spPr>
          <a:xfrm>
            <a:off x="2464502" y="5053711"/>
            <a:ext cx="21916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/>
              <a:t>Auto Encoding</a:t>
            </a:r>
          </a:p>
        </p:txBody>
      </p:sp>
      <p:pic>
        <p:nvPicPr>
          <p:cNvPr id="26" name="Picture 20">
            <a:extLst>
              <a:ext uri="{FF2B5EF4-FFF2-40B4-BE49-F238E27FC236}">
                <a16:creationId xmlns:a16="http://schemas.microsoft.com/office/drawing/2014/main" id="{A85D9FCB-B6AC-7BF6-8066-4F44CC7DB163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497" y="4428482"/>
            <a:ext cx="1392643" cy="518156"/>
          </a:xfrm>
          <a:prstGeom prst="rect">
            <a:avLst/>
          </a:prstGeom>
        </p:spPr>
      </p:pic>
      <p:pic>
        <p:nvPicPr>
          <p:cNvPr id="27" name="Picture 18">
            <a:extLst>
              <a:ext uri="{FF2B5EF4-FFF2-40B4-BE49-F238E27FC236}">
                <a16:creationId xmlns:a16="http://schemas.microsoft.com/office/drawing/2014/main" id="{0B3B269A-7539-9D3B-2C00-7339EA508B34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5505" y="4424146"/>
            <a:ext cx="1392643" cy="522487"/>
          </a:xfrm>
          <a:prstGeom prst="rect">
            <a:avLst/>
          </a:prstGeom>
        </p:spPr>
      </p:pic>
      <p:pic>
        <p:nvPicPr>
          <p:cNvPr id="28" name="Picture 23">
            <a:extLst>
              <a:ext uri="{FF2B5EF4-FFF2-40B4-BE49-F238E27FC236}">
                <a16:creationId xmlns:a16="http://schemas.microsoft.com/office/drawing/2014/main" id="{4F040E26-0C6F-CE9F-1BEE-4E5AD7FE2A55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8802" y="4436680"/>
            <a:ext cx="1392643" cy="516673"/>
          </a:xfrm>
          <a:prstGeom prst="rect">
            <a:avLst/>
          </a:prstGeom>
        </p:spPr>
      </p:pic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8F99B967-7220-8371-3198-C9B8AB4B4437}"/>
              </a:ext>
            </a:extLst>
          </p:cNvPr>
          <p:cNvCxnSpPr/>
          <p:nvPr/>
        </p:nvCxnSpPr>
        <p:spPr>
          <a:xfrm>
            <a:off x="1330997" y="5053711"/>
            <a:ext cx="45985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3BE59B5A-799E-DDE6-9C04-BA6DBEC3F834}"/>
              </a:ext>
            </a:extLst>
          </p:cNvPr>
          <p:cNvSpPr txBox="1"/>
          <p:nvPr/>
        </p:nvSpPr>
        <p:spPr>
          <a:xfrm>
            <a:off x="7381503" y="5076416"/>
            <a:ext cx="27254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/>
              <a:t>LAION-5B Dataset</a:t>
            </a:r>
          </a:p>
        </p:txBody>
      </p:sp>
      <p:pic>
        <p:nvPicPr>
          <p:cNvPr id="2050" name="Picture 2" descr="LAION-5B: A NEW ERA OF OPEN LARGE-SCALE MULTI-MODAL DATASETS | LAION">
            <a:extLst>
              <a:ext uri="{FF2B5EF4-FFF2-40B4-BE49-F238E27FC236}">
                <a16:creationId xmlns:a16="http://schemas.microsoft.com/office/drawing/2014/main" id="{4C708485-15C9-8506-7D24-86AC30568B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1484" y="2101915"/>
            <a:ext cx="4785464" cy="2904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86051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8AD3D9A-FE71-AAA2-5C18-AAFC9BCE6351}"/>
              </a:ext>
            </a:extLst>
          </p:cNvPr>
          <p:cNvSpPr txBox="1"/>
          <p:nvPr/>
        </p:nvSpPr>
        <p:spPr>
          <a:xfrm>
            <a:off x="144966" y="144966"/>
            <a:ext cx="6639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2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E9E676-0120-0E02-E5A7-70281FCD3068}"/>
              </a:ext>
            </a:extLst>
          </p:cNvPr>
          <p:cNvSpPr txBox="1"/>
          <p:nvPr/>
        </p:nvSpPr>
        <p:spPr>
          <a:xfrm>
            <a:off x="854928" y="109284"/>
            <a:ext cx="356219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Text to Image AI</a:t>
            </a:r>
            <a:endParaRPr lang="ko-KR" altLang="en-US" sz="4000" b="1" spc="-3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A6CD199-4A5C-61D8-7751-92753E4AE416}"/>
              </a:ext>
            </a:extLst>
          </p:cNvPr>
          <p:cNvSpPr/>
          <p:nvPr/>
        </p:nvSpPr>
        <p:spPr>
          <a:xfrm>
            <a:off x="9907149" y="6596185"/>
            <a:ext cx="2243015" cy="207107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" name="Picture 1">
            <a:extLst>
              <a:ext uri="{FF2B5EF4-FFF2-40B4-BE49-F238E27FC236}">
                <a16:creationId xmlns:a16="http://schemas.microsoft.com/office/drawing/2014/main" id="{794E637B-F086-C80E-D573-D21D736C541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674" y="1403643"/>
            <a:ext cx="5406814" cy="3754930"/>
          </a:xfrm>
          <a:prstGeom prst="rect">
            <a:avLst/>
          </a:prstGeom>
        </p:spPr>
      </p:pic>
      <p:pic>
        <p:nvPicPr>
          <p:cNvPr id="12" name="Picture 9">
            <a:extLst>
              <a:ext uri="{FF2B5EF4-FFF2-40B4-BE49-F238E27FC236}">
                <a16:creationId xmlns:a16="http://schemas.microsoft.com/office/drawing/2014/main" id="{9299189A-EF8F-DB4A-79A3-65DC9D0B131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2108" y="1403643"/>
            <a:ext cx="5929511" cy="375493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3610061-692B-7EE3-F1E9-5563802E4975}"/>
              </a:ext>
            </a:extLst>
          </p:cNvPr>
          <p:cNvSpPr txBox="1"/>
          <p:nvPr/>
        </p:nvSpPr>
        <p:spPr>
          <a:xfrm>
            <a:off x="3783541" y="5524697"/>
            <a:ext cx="4277133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500" b="1" spc="-300" dirty="0"/>
              <a:t>LAION-5B Dataset</a:t>
            </a:r>
          </a:p>
          <a:p>
            <a:pPr algn="ctr"/>
            <a:r>
              <a:rPr lang="en-US" altLang="ko-KR" sz="3500" b="1" spc="-300" dirty="0">
                <a:sym typeface="Wingdings" panose="05000000000000000000" pitchFamily="2" charset="2"/>
              </a:rPr>
              <a:t> </a:t>
            </a:r>
            <a:r>
              <a:rPr lang="ko-KR" altLang="en-US" sz="3500" b="1" spc="-300" dirty="0">
                <a:sym typeface="Wingdings" panose="05000000000000000000" pitchFamily="2" charset="2"/>
              </a:rPr>
              <a:t>무분별한 데이터 </a:t>
            </a:r>
            <a:r>
              <a:rPr lang="ko-KR" altLang="en-US" sz="3500" b="1" spc="-300" dirty="0" err="1">
                <a:sym typeface="Wingdings" panose="05000000000000000000" pitchFamily="2" charset="2"/>
              </a:rPr>
              <a:t>크롤링</a:t>
            </a:r>
            <a:endParaRPr lang="ko-KR" altLang="en-US" sz="3500" b="1" spc="-300" dirty="0"/>
          </a:p>
        </p:txBody>
      </p:sp>
    </p:spTree>
    <p:extLst>
      <p:ext uri="{BB962C8B-B14F-4D97-AF65-F5344CB8AC3E}">
        <p14:creationId xmlns:p14="http://schemas.microsoft.com/office/powerpoint/2010/main" val="35988781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4F9DBCF0-53C1-A5CA-2916-CFA567E5AB5A}"/>
              </a:ext>
            </a:extLst>
          </p:cNvPr>
          <p:cNvGrpSpPr/>
          <p:nvPr/>
        </p:nvGrpSpPr>
        <p:grpSpPr>
          <a:xfrm>
            <a:off x="10024946" y="398401"/>
            <a:ext cx="2167054" cy="768458"/>
            <a:chOff x="8909823" y="398401"/>
            <a:chExt cx="3282177" cy="738121"/>
          </a:xfrm>
          <a:solidFill>
            <a:schemeClr val="bg1"/>
          </a:solidFill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B17C1F52-B223-C89C-5D63-03B2ED28236A}"/>
                </a:ext>
              </a:extLst>
            </p:cNvPr>
            <p:cNvSpPr/>
            <p:nvPr/>
          </p:nvSpPr>
          <p:spPr>
            <a:xfrm>
              <a:off x="10844526" y="398401"/>
              <a:ext cx="1347474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D2F3B72-3851-0E6B-272D-7DF968778CF0}"/>
                </a:ext>
              </a:extLst>
            </p:cNvPr>
            <p:cNvSpPr/>
            <p:nvPr/>
          </p:nvSpPr>
          <p:spPr>
            <a:xfrm>
              <a:off x="9963513" y="398401"/>
              <a:ext cx="724895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E6DE6DAF-C3A5-CCC1-072F-5C5DF6D82C64}"/>
                </a:ext>
              </a:extLst>
            </p:cNvPr>
            <p:cNvSpPr/>
            <p:nvPr/>
          </p:nvSpPr>
          <p:spPr>
            <a:xfrm>
              <a:off x="9283289" y="398401"/>
              <a:ext cx="524106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41C63801-C8EF-D34B-433B-F9C290353AC2}"/>
                </a:ext>
              </a:extLst>
            </p:cNvPr>
            <p:cNvSpPr/>
            <p:nvPr/>
          </p:nvSpPr>
          <p:spPr>
            <a:xfrm>
              <a:off x="8909823" y="398401"/>
              <a:ext cx="217347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6150EDB-54A9-241B-7BB8-FBE9C2BBC64A}"/>
              </a:ext>
            </a:extLst>
          </p:cNvPr>
          <p:cNvSpPr txBox="1"/>
          <p:nvPr/>
        </p:nvSpPr>
        <p:spPr>
          <a:xfrm>
            <a:off x="5017017" y="2505670"/>
            <a:ext cx="21579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bg1"/>
                </a:solidFill>
                <a:latin typeface="+mj-ea"/>
                <a:ea typeface="+mj-ea"/>
              </a:rPr>
              <a:t>Part 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A65560-91DE-4287-4E61-6F7F98826C6D}"/>
              </a:ext>
            </a:extLst>
          </p:cNvPr>
          <p:cNvSpPr txBox="1"/>
          <p:nvPr/>
        </p:nvSpPr>
        <p:spPr>
          <a:xfrm>
            <a:off x="4447152" y="3422159"/>
            <a:ext cx="329769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600" b="1" dirty="0">
                <a:solidFill>
                  <a:schemeClr val="bg1"/>
                </a:solidFill>
                <a:latin typeface="+mj-ea"/>
                <a:ea typeface="+mj-ea"/>
              </a:rPr>
              <a:t>연구 방법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42F4C41-0A98-D106-40AF-352AE00CF7B0}"/>
              </a:ext>
            </a:extLst>
          </p:cNvPr>
          <p:cNvSpPr/>
          <p:nvPr/>
        </p:nvSpPr>
        <p:spPr>
          <a:xfrm>
            <a:off x="9838441" y="6373630"/>
            <a:ext cx="2243015" cy="398401"/>
          </a:xfrm>
          <a:prstGeom prst="rect">
            <a:avLst/>
          </a:prstGeom>
          <a:solidFill>
            <a:srgbClr val="1A335C"/>
          </a:solidFill>
          <a:ln>
            <a:solidFill>
              <a:srgbClr val="1A33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344152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빙하_기상학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B4C6D4"/>
      </a:accent1>
      <a:accent2>
        <a:srgbClr val="B7D7EC"/>
      </a:accent2>
      <a:accent3>
        <a:srgbClr val="72B2E3"/>
      </a:accent3>
      <a:accent4>
        <a:srgbClr val="6393CF"/>
      </a:accent4>
      <a:accent5>
        <a:srgbClr val="1C658E"/>
      </a:accent5>
      <a:accent6>
        <a:srgbClr val="1A335C"/>
      </a:accent6>
      <a:hlink>
        <a:srgbClr val="262626"/>
      </a:hlink>
      <a:folHlink>
        <a:srgbClr val="262626"/>
      </a:folHlink>
    </a:clrScheme>
    <a:fontScheme name="12-1">
      <a:majorFont>
        <a:latin typeface="Pretendard ExtraBold"/>
        <a:ea typeface="Pretendard ExtraBold"/>
        <a:cs typeface=""/>
      </a:majorFont>
      <a:minorFont>
        <a:latin typeface="Pretendar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1338</TotalTime>
  <Words>892</Words>
  <Application>Microsoft Office PowerPoint</Application>
  <PresentationFormat>와이드스크린</PresentationFormat>
  <Paragraphs>217</Paragraphs>
  <Slides>28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5" baseType="lpstr">
      <vt:lpstr>Cambria Math</vt:lpstr>
      <vt:lpstr>Pretendard</vt:lpstr>
      <vt:lpstr>Arial</vt:lpstr>
      <vt:lpstr>Wingdings</vt:lpstr>
      <vt:lpstr>Pretendard ExtraBold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Jooney Han</cp:lastModifiedBy>
  <cp:revision>209</cp:revision>
  <dcterms:created xsi:type="dcterms:W3CDTF">2022-08-02T00:37:12Z</dcterms:created>
  <dcterms:modified xsi:type="dcterms:W3CDTF">2022-12-25T23:47:56Z</dcterms:modified>
</cp:coreProperties>
</file>